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6"/>
  </p:notesMasterIdLst>
  <p:sldIdLst>
    <p:sldId id="292" r:id="rId2"/>
    <p:sldId id="293" r:id="rId3"/>
    <p:sldId id="294" r:id="rId4"/>
    <p:sldId id="295" r:id="rId5"/>
    <p:sldId id="290" r:id="rId6"/>
    <p:sldId id="258" r:id="rId7"/>
    <p:sldId id="261" r:id="rId8"/>
    <p:sldId id="259" r:id="rId9"/>
    <p:sldId id="260"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4" r:id="rId28"/>
    <p:sldId id="335" r:id="rId29"/>
    <p:sldId id="336" r:id="rId30"/>
    <p:sldId id="337" r:id="rId31"/>
    <p:sldId id="338" r:id="rId32"/>
    <p:sldId id="339" r:id="rId33"/>
    <p:sldId id="340" r:id="rId34"/>
    <p:sldId id="341" r:id="rId35"/>
    <p:sldId id="342" r:id="rId36"/>
    <p:sldId id="343" r:id="rId37"/>
    <p:sldId id="345" r:id="rId38"/>
    <p:sldId id="344" r:id="rId39"/>
    <p:sldId id="346" r:id="rId40"/>
    <p:sldId id="347" r:id="rId41"/>
    <p:sldId id="263" r:id="rId42"/>
    <p:sldId id="262" r:id="rId43"/>
    <p:sldId id="264" r:id="rId44"/>
    <p:sldId id="265" r:id="rId45"/>
    <p:sldId id="267" r:id="rId46"/>
    <p:sldId id="269" r:id="rId47"/>
    <p:sldId id="277" r:id="rId48"/>
    <p:sldId id="272" r:id="rId49"/>
    <p:sldId id="273" r:id="rId50"/>
    <p:sldId id="274" r:id="rId51"/>
    <p:sldId id="275" r:id="rId52"/>
    <p:sldId id="270" r:id="rId53"/>
    <p:sldId id="278" r:id="rId54"/>
    <p:sldId id="271" r:id="rId55"/>
    <p:sldId id="276" r:id="rId56"/>
    <p:sldId id="279" r:id="rId57"/>
    <p:sldId id="289" r:id="rId58"/>
    <p:sldId id="283" r:id="rId59"/>
    <p:sldId id="282" r:id="rId60"/>
    <p:sldId id="281" r:id="rId61"/>
    <p:sldId id="268" r:id="rId62"/>
    <p:sldId id="296" r:id="rId63"/>
    <p:sldId id="284" r:id="rId64"/>
    <p:sldId id="297" r:id="rId65"/>
    <p:sldId id="285" r:id="rId66"/>
    <p:sldId id="298" r:id="rId67"/>
    <p:sldId id="286" r:id="rId68"/>
    <p:sldId id="299" r:id="rId69"/>
    <p:sldId id="287" r:id="rId70"/>
    <p:sldId id="349" r:id="rId71"/>
    <p:sldId id="348" r:id="rId72"/>
    <p:sldId id="300" r:id="rId73"/>
    <p:sldId id="315" r:id="rId74"/>
    <p:sldId id="314" r:id="rId7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4" autoAdjust="0"/>
  </p:normalViewPr>
  <p:slideViewPr>
    <p:cSldViewPr>
      <p:cViewPr varScale="1">
        <p:scale>
          <a:sx n="88" d="100"/>
          <a:sy n="88" d="100"/>
        </p:scale>
        <p:origin x="-114"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B8C4B44-9C73-426E-945E-D608884A802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CFDBD-BC4D-4F60-A344-4FE3270D4AE9}"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See pages 1-22 of manual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A579F-67FB-405D-9FAA-B5AB20970A60}" type="slidenum">
              <a:rPr lang="en-US"/>
              <a:pPr/>
              <a:t>10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See page 9 of the manual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C9BB4-000A-46DE-A2A7-FA6C2B2EB9DE}" type="slidenum">
              <a:rPr lang="en-US"/>
              <a:pPr/>
              <a:t>11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t>See page 9 of the manual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8B9AB-7644-4EAE-99CE-7E0EEDF2B4E4}" type="slidenum">
              <a:rPr lang="en-US"/>
              <a:pPr/>
              <a:t>12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See page 9 of manual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A0ABC-13B5-4F5C-9E1D-AF8723596C51}" type="slidenum">
              <a:rPr lang="en-US"/>
              <a:pPr/>
              <a:t>13</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See page 9 of the manual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F6008-DB73-4D98-AEF0-FBA8F7E71200}" type="slidenum">
              <a:rPr lang="en-US"/>
              <a:pPr/>
              <a:t>14</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See page 9 of the manual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1820F-CCF1-43E2-A85F-44BB868D7E04}" type="slidenum">
              <a:rPr lang="en-US"/>
              <a:pPr/>
              <a:t>15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See pages 9 and 10 of the manual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D834F-DDDE-4B7A-9F08-A9D14CEEBE12}" type="slidenum">
              <a:rPr lang="en-US"/>
              <a:pPr/>
              <a:t>16</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See pages 10 and 11 of the manual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4B7B0-1C98-49D4-A0AD-38A1F8770B9C}" type="slidenum">
              <a:rPr lang="en-US"/>
              <a:pPr/>
              <a:t>17</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a:t>See page 10 of the manual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2BEE7-72FE-4E1E-BF4B-62294992F424}" type="slidenum">
              <a:rPr lang="en-US"/>
              <a:pPr/>
              <a:t>18</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t>See page 10 of the manual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0B00DC-AF97-4E22-B4DC-81A9CE717C42}" type="slidenum">
              <a:rPr lang="en-US"/>
              <a:pPr/>
              <a:t>19</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a:t>See page 10 of the manual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17515-7D0F-4190-B34B-5FEAF16B00F4}" type="slidenum">
              <a:rPr lang="en-US"/>
              <a:pPr/>
              <a:t>2</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B5350-F195-451D-AA71-4F04F790648C}" type="slidenum">
              <a:rPr lang="en-US"/>
              <a:pPr/>
              <a:t>20</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a:t>See page 10 of the manual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625EA-25D6-4B92-AD8B-BE40E4DEA389}" type="slidenum">
              <a:rPr lang="en-US"/>
              <a:pPr/>
              <a:t>21</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t>See page 10 of the manual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5ACE6-9E59-45BA-A910-97B8440AC8CF}" type="slidenum">
              <a:rPr lang="en-US"/>
              <a:pPr/>
              <a:t>22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a:t>See pages 10 and 11 of the manual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46230-88BB-4E6A-921C-C58DD119C80F}" type="slidenum">
              <a:rPr lang="en-US"/>
              <a:pPr/>
              <a:t>23</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See pages 10 and 11 of the manual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9FB9B-784A-4665-9750-DBEC30D72043}" type="slidenum">
              <a:rPr lang="en-US"/>
              <a:pPr/>
              <a:t>24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See pages 10 and 11 of the manual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98F31-3400-419F-8FD6-56A30596D66D}" type="slidenum">
              <a:rPr lang="en-US"/>
              <a:pPr/>
              <a:t>25</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a:t>See page 11 of the manual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386BAA-C2B6-4C7A-BDB6-F8079A7011F9}" type="slidenum">
              <a:rPr lang="en-US"/>
              <a:pPr/>
              <a:t>26</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t>See page 11 of the manual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7194B-31D8-4A77-9D1B-BD23A0842932}" type="slidenum">
              <a:rPr lang="en-US"/>
              <a:pPr/>
              <a:t>27</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t>See page 11 of the manual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45B41-323C-4994-B293-94D3B32315A0}" type="slidenum">
              <a:rPr lang="en-US"/>
              <a:pPr/>
              <a:t>28</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t>See page 11 of the manual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15B43-EDC6-44E4-94FB-0917940D8472}" type="slidenum">
              <a:rPr lang="en-US"/>
              <a:pPr/>
              <a:t>29</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t>See page 11 of the manual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3D5C4-CE83-4B06-ACC1-9683A82A8EED}" type="slidenum">
              <a:rPr lang="en-US"/>
              <a:pPr/>
              <a:t>3</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t>Pages 3 and 4 of manual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1AC11-A237-415E-9229-AD9546C83174}" type="slidenum">
              <a:rPr lang="en-US"/>
              <a:pPr/>
              <a:t>30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t>See page 11 of the manual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023F0-37F8-4985-96FA-5B1B15173102}" type="slidenum">
              <a:rPr lang="en-US"/>
              <a:pPr/>
              <a:t>31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a:t>See pages 11 and 12 of the manual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EA0F43-AAC3-44F0-A27C-E16ECA29BC04}" type="slidenum">
              <a:rPr lang="en-US"/>
              <a:pPr/>
              <a:t>32</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See page 12 of the manual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2C440-1F12-44FD-AA0F-208610901CE1}" type="slidenum">
              <a:rPr lang="en-US"/>
              <a:pPr/>
              <a:t>33</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a:t>See page 12 of the manual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CB4DA-8548-471D-96B0-7A4FE4B0900E}" type="slidenum">
              <a:rPr lang="en-US"/>
              <a:pPr/>
              <a:t>34</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See page 12 of the manual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A2BFF-542A-4963-A614-73D7418271B8}" type="slidenum">
              <a:rPr lang="en-US"/>
              <a:pPr/>
              <a:t>35</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a:t>See page 12 of the manual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9727B-4997-4CF0-83B9-64BFA9546C53}" type="slidenum">
              <a:rPr lang="en-US"/>
              <a:pPr/>
              <a:t>36</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t>See page 12 of the manual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B6499-E1A1-4053-B196-27EBA352D27B}" type="slidenum">
              <a:rPr lang="en-US"/>
              <a:pPr/>
              <a:t>37</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t>See page 12 of the manual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01205-92FD-42DA-9C10-7C55CD82E987}" type="slidenum">
              <a:rPr lang="en-US"/>
              <a:pPr/>
              <a:t>38</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t>See page 12 of the manual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196B9-E109-4F2F-836D-C23A7EFCDC46}" type="slidenum">
              <a:rPr lang="en-US"/>
              <a:pPr/>
              <a:t>39</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t>See pages 12 and 13 of the manual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B3B3D-D3F1-47E1-820D-1AAFD849D17C}" type="slidenum">
              <a:rPr lang="en-US"/>
              <a:pPr/>
              <a:t>4</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Pages 3 and 4 of manual</a:t>
            </a:r>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B2B1F-D07A-409F-99E1-DAD4663A41BB}" type="slidenum">
              <a:rPr lang="en-US"/>
              <a:pPr/>
              <a:t>40</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t>See page 12 of the manual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A0828-5BBC-4D08-9642-7407EACDF106}" type="slidenum">
              <a:rPr lang="en-US"/>
              <a:pPr/>
              <a:t>41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See page 7 of manual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0A136-3781-4A3C-B514-92E6C2D92353}" type="slidenum">
              <a:rPr lang="en-US"/>
              <a:pPr/>
              <a:t>42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See page 7 of manual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F1669-69B1-4C06-BA55-D569DECE8F13}" type="slidenum">
              <a:rPr lang="en-US"/>
              <a:pPr/>
              <a:t>43</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See page 7 of manual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505B2-9D76-4F04-BEAD-B0195C57E88E}" type="slidenum">
              <a:rPr lang="en-US"/>
              <a:pPr/>
              <a:t>44</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See page 14 of manual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4D089-E7A6-47AD-B2C9-70242C28DD30}" type="slidenum">
              <a:rPr lang="en-US"/>
              <a:pPr/>
              <a:t>45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See page 16 of manual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13834-9FC1-463E-B5EB-E02E17288A69}" type="slidenum">
              <a:rPr lang="en-US"/>
              <a:pPr/>
              <a:t>46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See pages 16-17 or manual</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9534B-BA67-4DB7-98B2-758DDBD1D58A}" type="slidenum">
              <a:rPr lang="en-US"/>
              <a:pPr/>
              <a:t>47</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See pages 16-17 or manual</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FE227-BFC7-4D2C-AEC2-F0EBF05B2FFF}" type="slidenum">
              <a:rPr lang="en-US"/>
              <a:pPr/>
              <a:t>48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See page 16 of manual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B4DE7-BE83-4C28-B832-2A6418D885DF}" type="slidenum">
              <a:rPr lang="en-US"/>
              <a:pPr/>
              <a:t>49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See page 16 of manual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ADB2B-0139-4CA0-A1D6-45B8FE58AAE6}" type="slidenum">
              <a:rPr lang="en-US"/>
              <a:pPr/>
              <a:t>5</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See page 5 of manual</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B786A-E115-488E-9A20-DD3B970B9D51}" type="slidenum">
              <a:rPr lang="en-US"/>
              <a:pPr/>
              <a:t>50</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See page 16 of manual</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FF969-EA78-4B37-A838-6BC38ECF3F5C}" type="slidenum">
              <a:rPr lang="en-US"/>
              <a:pPr/>
              <a:t>51</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See page 17 of manual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348FE-D2A5-4394-8F78-C513E80B46AF}" type="slidenum">
              <a:rPr lang="en-US"/>
              <a:pPr/>
              <a:t>52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See pages 17-19 of manual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4DE59-0B9C-4A4E-ADB7-779C56450EA2}" type="slidenum">
              <a:rPr lang="en-US"/>
              <a:pPr/>
              <a:t>53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t>See pages 17-19 of manual</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B46E2-1C84-44BE-9917-2F8916DA0611}" type="slidenum">
              <a:rPr lang="en-US"/>
              <a:pPr/>
              <a:t>54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See pages 18-19 of manual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89630-679F-4028-83C0-C29214DA557E}" type="slidenum">
              <a:rPr lang="en-US"/>
              <a:pPr/>
              <a:t>55</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See pages 19-20 of manual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F9E4A-4FC1-464C-885B-C46A2A14BE32}" type="slidenum">
              <a:rPr lang="en-US"/>
              <a:pPr/>
              <a:t>56</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See pages 19-20 of manual</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34511-2010-4176-9BE0-A7438C609007}" type="slidenum">
              <a:rPr lang="en-US"/>
              <a:pPr/>
              <a:t>57</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See pages 20-21 of manual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A657C-B4FE-4659-9375-4E8520BF5701}" type="slidenum">
              <a:rPr lang="en-US"/>
              <a:pPr/>
              <a:t>58</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See pages 20-21 of manual</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85527-A052-4F69-9458-E397513C364F}" type="slidenum">
              <a:rPr lang="en-US"/>
              <a:pPr/>
              <a:t>59</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t>See pages 20-21 of manual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852C6-1BE7-43B5-97CC-DACD0A094663}" type="slidenum">
              <a:rPr lang="en-US"/>
              <a:pPr/>
              <a:t>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See pages 2 and 6 of manual</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B277D-C891-413E-ADF8-11B208362F06}" type="slidenum">
              <a:rPr lang="en-US"/>
              <a:pPr/>
              <a:t>60</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See pages 20-21 of manual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4D1B4-4239-4C67-A912-0EF11BBBFE5B}" type="slidenum">
              <a:rPr lang="en-US"/>
              <a:pPr/>
              <a:t>61</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d) all of the above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BD392-A3EF-4047-A73C-449508102CF4}" type="slidenum">
              <a:rPr lang="en-US"/>
              <a:pPr/>
              <a:t>62</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d) all of the above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4D512-9DEA-4187-BF57-2929343E55B0}" type="slidenum">
              <a:rPr lang="en-US"/>
              <a:pPr/>
              <a:t>63</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e) a, b, and d above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D5495-FC46-429A-91E5-831BA89D6A1A}" type="slidenum">
              <a:rPr lang="en-US"/>
              <a:pPr/>
              <a:t>64</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e) a, b, and d above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F290F-5483-4396-9EB3-A04B05339BEC}" type="slidenum">
              <a:rPr lang="en-US"/>
              <a:pPr/>
              <a:t>65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b) completely cut away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9E78A-4583-40BB-AA4F-DDA2484D6CD5}" type="slidenum">
              <a:rPr lang="en-US"/>
              <a:pPr/>
              <a:t>66</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b) completely cut away</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F10D7-DEC6-4FAC-A77A-7706EDFDC54D}" type="slidenum">
              <a:rPr lang="en-US"/>
              <a:pPr/>
              <a:t>67</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4. True, 5. True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0C7DD-12E2-4185-AF40-069B6DABB374}" type="slidenum">
              <a:rPr lang="en-US"/>
              <a:pPr/>
              <a:t>68</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4. True, 5. True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63ABA-0AEA-4681-BD7F-E43566CBB167}" type="slidenum">
              <a:rPr lang="en-US"/>
              <a:pPr/>
              <a:t>69</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6. True, 7. True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7377F-1A36-4A3B-85B8-B3B933F064DC}" type="slidenum">
              <a:rPr lang="en-US"/>
              <a:pPr/>
              <a:t>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See page 8 of manual</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E12D0-8738-4507-B81A-FE8EDA6CA726}" type="slidenum">
              <a:rPr lang="en-US"/>
              <a:pPr/>
              <a:t>70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a:t>6. True, 7. True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F2E29-6B7E-48B9-9B3E-C636B4D080DA}" type="slidenum">
              <a:rPr lang="en-US"/>
              <a:pPr/>
              <a:t>71</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6. True, 7. True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38B4C-09A7-48B4-AA57-6F6CA8B3A566}" type="slidenum">
              <a:rPr lang="en-US"/>
              <a:pPr/>
              <a:t>72</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6. True, 7. True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F13E1-F551-46F2-A5E8-C86743E85A85}" type="slidenum">
              <a:rPr lang="en-US"/>
              <a:pPr/>
              <a:t>73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8C4B44-9C73-426E-945E-D608884A8023}" type="slidenum">
              <a:rPr lang="en-US" smtClean="0"/>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0C192-C3F2-4649-8C45-103D8648E26D}" type="slidenum">
              <a:rPr lang="en-US"/>
              <a:pPr/>
              <a:t>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t>See page 8 of manual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708A4-3C7F-41FA-AA63-8B51D6D9E82A}" type="slidenum">
              <a:rPr lang="en-US"/>
              <a:pPr/>
              <a:t>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See page 8 of manual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0825" cy="6850063"/>
            <a:chOff x="0" y="0"/>
            <a:chExt cx="5758" cy="4315"/>
          </a:xfrm>
        </p:grpSpPr>
        <p:grpSp>
          <p:nvGrpSpPr>
            <p:cNvPr id="512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512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512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512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512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512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3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33"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5134" name="Rectangle 14"/>
          <p:cNvSpPr>
            <a:spLocks noGrp="1" noChangeArrowheads="1"/>
          </p:cNvSpPr>
          <p:nvPr>
            <p:ph type="ftr" sz="quarter" idx="3"/>
          </p:nvPr>
        </p:nvSpPr>
        <p:spPr>
          <a:xfrm>
            <a:off x="3124200" y="6251575"/>
            <a:ext cx="2895600" cy="476250"/>
          </a:xfrm>
        </p:spPr>
        <p:txBody>
          <a:bodyPr/>
          <a:lstStyle>
            <a:lvl1pPr>
              <a:defRPr/>
            </a:lvl1pPr>
          </a:lstStyle>
          <a:p>
            <a:r>
              <a:rPr lang="en-US"/>
              <a:t>International Association of Snowmobile Administrators</a:t>
            </a:r>
          </a:p>
        </p:txBody>
      </p:sp>
      <p:sp>
        <p:nvSpPr>
          <p:cNvPr id="5135" name="Rectangle 15"/>
          <p:cNvSpPr>
            <a:spLocks noGrp="1" noChangeArrowheads="1"/>
          </p:cNvSpPr>
          <p:nvPr>
            <p:ph type="sldNum" sz="quarter" idx="4"/>
          </p:nvPr>
        </p:nvSpPr>
        <p:spPr>
          <a:xfrm>
            <a:off x="6553200" y="6254750"/>
            <a:ext cx="2133600" cy="476250"/>
          </a:xfrm>
        </p:spPr>
        <p:txBody>
          <a:bodyPr/>
          <a:lstStyle>
            <a:lvl1pPr>
              <a:defRPr/>
            </a:lvl1pPr>
          </a:lstStyle>
          <a:p>
            <a:fld id="{2E6A8126-6FF6-46A2-B467-94770179DE53}"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03F75C2-DC5A-4FD6-B930-0704C87ACD42}"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5ED508A-D234-4ED2-B225-1E43376CF04E}"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8D0F0757-29DD-4651-A902-8702716361FA}" type="slidenum">
              <a:rPr lang="en-US"/>
              <a:pPr/>
              <a:t>‹#›</a:t>
            </a:fld>
            <a:endParaRPr lang="en-US"/>
          </a:p>
        </p:txBody>
      </p:sp>
      <p:sp>
        <p:nvSpPr>
          <p:cNvPr id="7" name="Footer Placeholder 6"/>
          <p:cNvSpPr>
            <a:spLocks noGrp="1"/>
          </p:cNvSpPr>
          <p:nvPr>
            <p:ph type="ftr" sz="quarter" idx="12"/>
          </p:nvPr>
        </p:nvSpPr>
        <p:spPr>
          <a:xfrm>
            <a:off x="2286000" y="6248400"/>
            <a:ext cx="4495800" cy="476250"/>
          </a:xfrm>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90815957-E52F-4BAB-9606-57051649BF57}" type="slidenum">
              <a:rPr lang="en-US"/>
              <a:pPr/>
              <a:t>‹#›</a:t>
            </a:fld>
            <a:endParaRPr lang="en-US"/>
          </a:p>
        </p:txBody>
      </p:sp>
      <p:sp>
        <p:nvSpPr>
          <p:cNvPr id="7" name="Footer Placeholder 6"/>
          <p:cNvSpPr>
            <a:spLocks noGrp="1"/>
          </p:cNvSpPr>
          <p:nvPr>
            <p:ph type="ftr" sz="quarter" idx="12"/>
          </p:nvPr>
        </p:nvSpPr>
        <p:spPr>
          <a:xfrm>
            <a:off x="2286000" y="6248400"/>
            <a:ext cx="4495800" cy="476250"/>
          </a:xfrm>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0337DE3B-F713-4165-B99D-9E1F6E364C8B}" type="slidenum">
              <a:rPr lang="en-US"/>
              <a:pPr/>
              <a:t>‹#›</a:t>
            </a:fld>
            <a:endParaRPr lang="en-US"/>
          </a:p>
        </p:txBody>
      </p:sp>
      <p:sp>
        <p:nvSpPr>
          <p:cNvPr id="8" name="Footer Placeholder 7"/>
          <p:cNvSpPr>
            <a:spLocks noGrp="1"/>
          </p:cNvSpPr>
          <p:nvPr>
            <p:ph type="ftr" sz="quarter" idx="12"/>
          </p:nvPr>
        </p:nvSpPr>
        <p:spPr>
          <a:xfrm>
            <a:off x="2286000" y="6248400"/>
            <a:ext cx="4495800" cy="476250"/>
          </a:xfrm>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2DCC2590-209F-4E7B-BEB3-2641B3EE392B}" type="slidenum">
              <a:rPr lang="en-US"/>
              <a:pPr/>
              <a:t>‹#›</a:t>
            </a:fld>
            <a:endParaRPr lang="en-US"/>
          </a:p>
        </p:txBody>
      </p:sp>
      <p:sp>
        <p:nvSpPr>
          <p:cNvPr id="7" name="Footer Placeholder 6"/>
          <p:cNvSpPr>
            <a:spLocks noGrp="1"/>
          </p:cNvSpPr>
          <p:nvPr>
            <p:ph type="ftr" sz="quarter" idx="12"/>
          </p:nvPr>
        </p:nvSpPr>
        <p:spPr>
          <a:xfrm>
            <a:off x="2286000" y="6248400"/>
            <a:ext cx="4495800" cy="476250"/>
          </a:xfrm>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98621D46-803D-4403-ACB6-3218296D63EA}" type="slidenum">
              <a:rPr lang="en-US"/>
              <a:pPr/>
              <a:t>‹#›</a:t>
            </a:fld>
            <a:endParaRPr lang="en-US"/>
          </a:p>
        </p:txBody>
      </p:sp>
      <p:sp>
        <p:nvSpPr>
          <p:cNvPr id="7" name="Footer Placeholder 6"/>
          <p:cNvSpPr>
            <a:spLocks noGrp="1"/>
          </p:cNvSpPr>
          <p:nvPr>
            <p:ph type="ftr" sz="quarter" idx="12"/>
          </p:nvPr>
        </p:nvSpPr>
        <p:spPr>
          <a:xfrm>
            <a:off x="2286000" y="6248400"/>
            <a:ext cx="4495800" cy="476250"/>
          </a:xfrm>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7FE4808-7A67-41E2-8997-DB3B369ED5D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305ABC3-1D51-4D29-B3E4-C1FF4BC0084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EF0823E-2676-47D5-A6F2-33107D5E6B41}"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53E527E0-86E6-44B1-94A1-BD3D3DF20A4C}"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20D1F1B7-FD70-45FD-B562-9330ADCEBE22}"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682D5392-82B0-4A30-B7C1-D1BA98E0B7BD}"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E6FA42C-AD1D-4883-AE68-ED39850CD30E}"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a:t>International Association of Snowmobile Administrators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B110A85-8773-4C51-8A00-BA63AB7D083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a:t>International Association of Snowmobile Administrators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9A178BE0-4D4F-47B0-9A7F-9D8CA3635565}" type="slidenum">
              <a:rPr lang="en-US"/>
              <a:pPr/>
              <a:t>‹#›</a:t>
            </a:fld>
            <a:endParaRPr lang="en-US"/>
          </a:p>
        </p:txBody>
      </p:sp>
      <p:grpSp>
        <p:nvGrpSpPr>
          <p:cNvPr id="4100" name="Group 4"/>
          <p:cNvGrpSpPr>
            <a:grpSpLocks/>
          </p:cNvGrpSpPr>
          <p:nvPr/>
        </p:nvGrpSpPr>
        <p:grpSpPr bwMode="auto">
          <a:xfrm>
            <a:off x="0" y="0"/>
            <a:ext cx="9140825" cy="6850063"/>
            <a:chOff x="0" y="0"/>
            <a:chExt cx="5758" cy="4315"/>
          </a:xfrm>
        </p:grpSpPr>
        <p:grpSp>
          <p:nvGrpSpPr>
            <p:cNvPr id="4101"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2286000" y="6248400"/>
            <a:ext cx="4495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r>
              <a:rPr lang="en-US"/>
              <a:t>International Association of Snowmobile Administrators</a:t>
            </a:r>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p:timing>
    <p:tnLst>
      <p:par>
        <p:cTn id="1" dur="indefinite" restart="never" nodeType="tmRoot"/>
      </p:par>
    </p:tnLst>
  </p:timing>
  <p:hf sldNum="0" hd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Trailswork@aol.com"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hyperlink" Target="http://www.snowiasa.org/"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100354" name="Rectangle 2"/>
          <p:cNvSpPr>
            <a:spLocks noGrp="1" noRot="1" noChangeArrowheads="1"/>
          </p:cNvSpPr>
          <p:nvPr>
            <p:ph type="title"/>
          </p:nvPr>
        </p:nvSpPr>
        <p:spPr>
          <a:xfrm>
            <a:off x="457200" y="1676400"/>
            <a:ext cx="8229600" cy="1828800"/>
          </a:xfrm>
        </p:spPr>
        <p:txBody>
          <a:bodyPr/>
          <a:lstStyle/>
          <a:p>
            <a:r>
              <a:rPr lang="en-US" sz="5400">
                <a:solidFill>
                  <a:schemeClr val="hlink"/>
                </a:solidFill>
              </a:rPr>
              <a:t>Groomer Operator Training Resource Guide</a:t>
            </a:r>
          </a:p>
        </p:txBody>
      </p:sp>
      <p:sp>
        <p:nvSpPr>
          <p:cNvPr id="100355" name="Rectangle 3"/>
          <p:cNvSpPr>
            <a:spLocks noGrp="1" noChangeArrowheads="1"/>
          </p:cNvSpPr>
          <p:nvPr>
            <p:ph type="body" sz="half" idx="1"/>
          </p:nvPr>
        </p:nvSpPr>
        <p:spPr>
          <a:xfrm>
            <a:off x="457200" y="3581400"/>
            <a:ext cx="8229600" cy="2438400"/>
          </a:xfrm>
        </p:spPr>
        <p:txBody>
          <a:bodyPr/>
          <a:lstStyle/>
          <a:p>
            <a:pPr algn="ctr">
              <a:lnSpc>
                <a:spcPct val="90000"/>
              </a:lnSpc>
              <a:buFont typeface="Wingdings" pitchFamily="2" charset="2"/>
              <a:buNone/>
            </a:pPr>
            <a:r>
              <a:rPr lang="en-US" sz="4000"/>
              <a:t>Chapter 1:</a:t>
            </a:r>
          </a:p>
          <a:p>
            <a:pPr algn="ctr">
              <a:lnSpc>
                <a:spcPct val="90000"/>
              </a:lnSpc>
              <a:buFont typeface="Wingdings" pitchFamily="2" charset="2"/>
              <a:buNone/>
            </a:pPr>
            <a:r>
              <a:rPr lang="en-US" sz="4800" b="1"/>
              <a:t>Introduction to</a:t>
            </a:r>
          </a:p>
          <a:p>
            <a:pPr algn="ctr">
              <a:lnSpc>
                <a:spcPct val="90000"/>
              </a:lnSpc>
              <a:buFont typeface="Wingdings" pitchFamily="2" charset="2"/>
              <a:buNone/>
            </a:pPr>
            <a:r>
              <a:rPr lang="en-US" sz="4800" b="1"/>
              <a:t>Trail Grooming</a:t>
            </a:r>
          </a:p>
        </p:txBody>
      </p:sp>
      <p:pic>
        <p:nvPicPr>
          <p:cNvPr id="100356" name="Picture 4" descr="IASA"/>
          <p:cNvPicPr>
            <a:picLocks noChangeAspect="1" noChangeArrowheads="1"/>
          </p:cNvPicPr>
          <p:nvPr/>
        </p:nvPicPr>
        <p:blipFill>
          <a:blip r:embed="rId3" cstate="screen"/>
          <a:srcRect/>
          <a:stretch>
            <a:fillRect/>
          </a:stretch>
        </p:blipFill>
        <p:spPr bwMode="auto">
          <a:xfrm>
            <a:off x="1066800" y="304800"/>
            <a:ext cx="7010400" cy="1227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39266" name="Rectangle 2"/>
          <p:cNvSpPr>
            <a:spLocks noGrp="1" noRot="1" noChangeArrowheads="1"/>
          </p:cNvSpPr>
          <p:nvPr>
            <p:ph type="title"/>
          </p:nvPr>
        </p:nvSpPr>
        <p:spPr>
          <a:xfrm>
            <a:off x="457200" y="274638"/>
            <a:ext cx="8229600" cy="1477962"/>
          </a:xfrm>
        </p:spPr>
        <p:txBody>
          <a:bodyPr/>
          <a:lstStyle/>
          <a:p>
            <a:r>
              <a:rPr lang="en-US">
                <a:solidFill>
                  <a:schemeClr val="hlink"/>
                </a:solidFill>
              </a:rPr>
              <a:t>The Physics of Snow and</a:t>
            </a:r>
            <a:br>
              <a:rPr lang="en-US">
                <a:solidFill>
                  <a:schemeClr val="hlink"/>
                </a:solidFill>
              </a:rPr>
            </a:br>
            <a:r>
              <a:rPr lang="en-US">
                <a:solidFill>
                  <a:schemeClr val="hlink"/>
                </a:solidFill>
              </a:rPr>
              <a:t>Snow Surface Preparation</a:t>
            </a:r>
          </a:p>
        </p:txBody>
      </p:sp>
      <p:sp>
        <p:nvSpPr>
          <p:cNvPr id="139267" name="Rectangle 3"/>
          <p:cNvSpPr>
            <a:spLocks noGrp="1" noChangeArrowheads="1"/>
          </p:cNvSpPr>
          <p:nvPr>
            <p:ph type="body" idx="1"/>
          </p:nvPr>
        </p:nvSpPr>
        <p:spPr>
          <a:xfrm>
            <a:off x="457200" y="2209800"/>
            <a:ext cx="8229600" cy="3916363"/>
          </a:xfrm>
        </p:spPr>
        <p:txBody>
          <a:bodyPr/>
          <a:lstStyle/>
          <a:p>
            <a:r>
              <a:rPr lang="en-US" sz="3600"/>
              <a:t>It is useful for grooming managers and grooming equipment operators to have a basic understanding of the properties of snow in order to produce and maintain a durable trail.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40290" name="Rectangle 2"/>
          <p:cNvSpPr>
            <a:spLocks noGrp="1" noRot="1" noChangeArrowheads="1"/>
          </p:cNvSpPr>
          <p:nvPr>
            <p:ph type="title"/>
          </p:nvPr>
        </p:nvSpPr>
        <p:spPr>
          <a:xfrm>
            <a:off x="457200" y="274638"/>
            <a:ext cx="8229600" cy="1477962"/>
          </a:xfrm>
        </p:spPr>
        <p:txBody>
          <a:bodyPr/>
          <a:lstStyle/>
          <a:p>
            <a:r>
              <a:rPr lang="en-US">
                <a:solidFill>
                  <a:schemeClr val="hlink"/>
                </a:solidFill>
              </a:rPr>
              <a:t>The Physics of Snow and</a:t>
            </a:r>
            <a:br>
              <a:rPr lang="en-US">
                <a:solidFill>
                  <a:schemeClr val="hlink"/>
                </a:solidFill>
              </a:rPr>
            </a:br>
            <a:r>
              <a:rPr lang="en-US">
                <a:solidFill>
                  <a:schemeClr val="hlink"/>
                </a:solidFill>
              </a:rPr>
              <a:t>Snow Surface Preparation</a:t>
            </a:r>
          </a:p>
        </p:txBody>
      </p:sp>
      <p:sp>
        <p:nvSpPr>
          <p:cNvPr id="140291" name="Rectangle 3"/>
          <p:cNvSpPr>
            <a:spLocks noGrp="1" noChangeArrowheads="1"/>
          </p:cNvSpPr>
          <p:nvPr>
            <p:ph type="body" idx="1"/>
          </p:nvPr>
        </p:nvSpPr>
        <p:spPr>
          <a:xfrm>
            <a:off x="457200" y="1981200"/>
            <a:ext cx="8229600" cy="4144963"/>
          </a:xfrm>
        </p:spPr>
        <p:txBody>
          <a:bodyPr/>
          <a:lstStyle/>
          <a:p>
            <a:r>
              <a:rPr lang="en-US"/>
              <a:t>Because snow (or ice) on the Earth’s surface exists so close to its melting temperature, it is unlike soils or other construction materials used to build or surface trails.</a:t>
            </a:r>
          </a:p>
          <a:p>
            <a:r>
              <a:rPr lang="en-US"/>
              <a:t>The following is a general overview of how snow forms in the atmosphere, its response to environmental factors, and external loads that are important to snowmobile trail grooming.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143362" name="Rectangle 2"/>
          <p:cNvSpPr>
            <a:spLocks noGrp="1" noRot="1" noChangeArrowheads="1"/>
          </p:cNvSpPr>
          <p:nvPr>
            <p:ph type="title"/>
          </p:nvPr>
        </p:nvSpPr>
        <p:spPr>
          <a:xfrm>
            <a:off x="457200" y="274638"/>
            <a:ext cx="8229600" cy="868362"/>
          </a:xfrm>
        </p:spPr>
        <p:txBody>
          <a:bodyPr/>
          <a:lstStyle/>
          <a:p>
            <a:r>
              <a:rPr lang="en-US">
                <a:solidFill>
                  <a:schemeClr val="hlink"/>
                </a:solidFill>
              </a:rPr>
              <a:t>Formation of Snow</a:t>
            </a:r>
          </a:p>
        </p:txBody>
      </p:sp>
      <p:sp>
        <p:nvSpPr>
          <p:cNvPr id="143368" name="Rectangle 8"/>
          <p:cNvSpPr>
            <a:spLocks noGrp="1" noChangeArrowheads="1"/>
          </p:cNvSpPr>
          <p:nvPr>
            <p:ph type="body" sz="half" idx="1"/>
          </p:nvPr>
        </p:nvSpPr>
        <p:spPr>
          <a:xfrm>
            <a:off x="457200" y="1295400"/>
            <a:ext cx="3886200" cy="4830763"/>
          </a:xfrm>
        </p:spPr>
        <p:txBody>
          <a:bodyPr/>
          <a:lstStyle/>
          <a:p>
            <a:r>
              <a:rPr lang="en-US" sz="2800"/>
              <a:t>The basic structure of snow is a hexagonal (six-sided) crystal within Earth’s atmospheric pressures and temperatures.</a:t>
            </a:r>
          </a:p>
          <a:p>
            <a:r>
              <a:rPr lang="en-US" sz="2800"/>
              <a:t>Three a-axes are perpendicular to the    c-axis at 60 degrees to each other.</a:t>
            </a:r>
          </a:p>
        </p:txBody>
      </p:sp>
      <p:pic>
        <p:nvPicPr>
          <p:cNvPr id="143366" name="Picture 6" descr="hex2"/>
          <p:cNvPicPr>
            <a:picLocks noGrp="1" noChangeAspect="1" noChangeArrowheads="1"/>
          </p:cNvPicPr>
          <p:nvPr>
            <p:ph sz="half" idx="2"/>
          </p:nvPr>
        </p:nvPicPr>
        <p:blipFill>
          <a:blip r:embed="rId3" cstate="screen"/>
          <a:srcRect/>
          <a:stretch>
            <a:fillRect/>
          </a:stretch>
        </p:blipFill>
        <p:spPr>
          <a:xfrm>
            <a:off x="4114800" y="3114675"/>
            <a:ext cx="5029200" cy="2808288"/>
          </a:xfrm>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47458" name="Rectangle 2"/>
          <p:cNvSpPr>
            <a:spLocks noGrp="1" noRot="1" noChangeArrowheads="1"/>
          </p:cNvSpPr>
          <p:nvPr>
            <p:ph type="title"/>
          </p:nvPr>
        </p:nvSpPr>
        <p:spPr>
          <a:xfrm>
            <a:off x="457200" y="274638"/>
            <a:ext cx="8229600" cy="868362"/>
          </a:xfrm>
        </p:spPr>
        <p:txBody>
          <a:bodyPr/>
          <a:lstStyle/>
          <a:p>
            <a:r>
              <a:rPr lang="en-US">
                <a:solidFill>
                  <a:schemeClr val="hlink"/>
                </a:solidFill>
              </a:rPr>
              <a:t>Formation of Snow</a:t>
            </a:r>
          </a:p>
        </p:txBody>
      </p:sp>
      <p:sp>
        <p:nvSpPr>
          <p:cNvPr id="147459" name="Rectangle 3"/>
          <p:cNvSpPr>
            <a:spLocks noGrp="1" noChangeArrowheads="1"/>
          </p:cNvSpPr>
          <p:nvPr>
            <p:ph type="body" idx="1"/>
          </p:nvPr>
        </p:nvSpPr>
        <p:spPr>
          <a:xfrm>
            <a:off x="457200" y="1371600"/>
            <a:ext cx="8229600" cy="4876800"/>
          </a:xfrm>
        </p:spPr>
        <p:txBody>
          <a:bodyPr/>
          <a:lstStyle/>
          <a:p>
            <a:r>
              <a:rPr lang="en-US"/>
              <a:t>The direction of crystal growth along the  c-axis or a-axes depends upon temperature.</a:t>
            </a:r>
          </a:p>
          <a:p>
            <a:r>
              <a:rPr lang="en-US"/>
              <a:t>This temperature dependence produces a wide variety in the geometric forms of snow: stellar crystals, plates, dendrites, needles, columns, etc.</a:t>
            </a:r>
          </a:p>
          <a:p>
            <a:r>
              <a:rPr lang="en-US"/>
              <a:t>Prolonged rotation of the snow crystal in the atmosphere produces more irregularly shaped masses of crystals such as snow pellets or sleet.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51554" name="Rectangle 2"/>
          <p:cNvSpPr>
            <a:spLocks noGrp="1" noRot="1" noChangeArrowheads="1"/>
          </p:cNvSpPr>
          <p:nvPr>
            <p:ph type="title"/>
          </p:nvPr>
        </p:nvSpPr>
        <p:spPr>
          <a:xfrm>
            <a:off x="457200" y="274638"/>
            <a:ext cx="8229600" cy="868362"/>
          </a:xfrm>
        </p:spPr>
        <p:txBody>
          <a:bodyPr/>
          <a:lstStyle/>
          <a:p>
            <a:r>
              <a:rPr lang="en-US" sz="4000">
                <a:solidFill>
                  <a:schemeClr val="hlink"/>
                </a:solidFill>
              </a:rPr>
              <a:t>The Snowpack and How It Changes</a:t>
            </a:r>
          </a:p>
        </p:txBody>
      </p:sp>
      <p:sp>
        <p:nvSpPr>
          <p:cNvPr id="151555" name="Rectangle 3"/>
          <p:cNvSpPr>
            <a:spLocks noGrp="1" noChangeArrowheads="1"/>
          </p:cNvSpPr>
          <p:nvPr>
            <p:ph type="body" idx="1"/>
          </p:nvPr>
        </p:nvSpPr>
        <p:spPr>
          <a:xfrm>
            <a:off x="457200" y="1371600"/>
            <a:ext cx="8229600" cy="4876800"/>
          </a:xfrm>
        </p:spPr>
        <p:txBody>
          <a:bodyPr/>
          <a:lstStyle/>
          <a:p>
            <a:pPr>
              <a:lnSpc>
                <a:spcPct val="90000"/>
              </a:lnSpc>
            </a:pPr>
            <a:r>
              <a:rPr lang="en-US"/>
              <a:t>Once snow has been deposited on the ground, it begins to change or  “metamorphose.” </a:t>
            </a:r>
          </a:p>
          <a:p>
            <a:pPr>
              <a:lnSpc>
                <a:spcPct val="90000"/>
              </a:lnSpc>
            </a:pPr>
            <a:r>
              <a:rPr lang="en-US"/>
              <a:t>Gravity causes natural compaction and motion (or creep) to occur in the snowpack.</a:t>
            </a:r>
          </a:p>
          <a:p>
            <a:pPr>
              <a:lnSpc>
                <a:spcPct val="90000"/>
              </a:lnSpc>
            </a:pPr>
            <a:r>
              <a:rPr lang="en-US"/>
              <a:t>Water vapor moves from areas of higher temperature or higher pressure areas to lower temperature or lower pressure areas.</a:t>
            </a:r>
          </a:p>
          <a:p>
            <a:pPr>
              <a:lnSpc>
                <a:spcPct val="90000"/>
              </a:lnSpc>
            </a:pPr>
            <a:r>
              <a:rPr lang="en-US"/>
              <a:t>Free water may also be present in the snowpack and solar radiation can cause a change in the snow surface.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53602" name="Rectangle 2"/>
          <p:cNvSpPr>
            <a:spLocks noGrp="1" noRot="1" noChangeArrowheads="1"/>
          </p:cNvSpPr>
          <p:nvPr>
            <p:ph type="title"/>
          </p:nvPr>
        </p:nvSpPr>
        <p:spPr>
          <a:xfrm>
            <a:off x="457200" y="274638"/>
            <a:ext cx="8229600" cy="868362"/>
          </a:xfrm>
        </p:spPr>
        <p:txBody>
          <a:bodyPr/>
          <a:lstStyle/>
          <a:p>
            <a:r>
              <a:rPr lang="en-US" sz="4000">
                <a:solidFill>
                  <a:schemeClr val="hlink"/>
                </a:solidFill>
              </a:rPr>
              <a:t>The Snowpack and How It Changes</a:t>
            </a:r>
          </a:p>
        </p:txBody>
      </p:sp>
      <p:sp>
        <p:nvSpPr>
          <p:cNvPr id="153603" name="Rectangle 3"/>
          <p:cNvSpPr>
            <a:spLocks noGrp="1" noChangeArrowheads="1"/>
          </p:cNvSpPr>
          <p:nvPr>
            <p:ph type="body" idx="1"/>
          </p:nvPr>
        </p:nvSpPr>
        <p:spPr>
          <a:xfrm>
            <a:off x="457200" y="1371600"/>
            <a:ext cx="8229600" cy="4876800"/>
          </a:xfrm>
        </p:spPr>
        <p:txBody>
          <a:bodyPr/>
          <a:lstStyle/>
          <a:p>
            <a:pPr>
              <a:lnSpc>
                <a:spcPct val="90000"/>
              </a:lnSpc>
            </a:pPr>
            <a:r>
              <a:rPr lang="en-US"/>
              <a:t>Three types of “changes in the snowpack” </a:t>
            </a:r>
            <a:r>
              <a:rPr lang="en-US">
                <a:solidFill>
                  <a:schemeClr val="hlink"/>
                </a:solidFill>
              </a:rPr>
              <a:t>(snow metamorphism)</a:t>
            </a:r>
            <a:r>
              <a:rPr lang="en-US"/>
              <a:t> are important for the groomer operator to understand.</a:t>
            </a:r>
          </a:p>
          <a:p>
            <a:pPr>
              <a:lnSpc>
                <a:spcPct val="90000"/>
              </a:lnSpc>
            </a:pPr>
            <a:r>
              <a:rPr lang="en-US"/>
              <a:t>These changes are driven mostly by the snow’s temperature, which can cause water vapor or free water to migrate within the snowpack.</a:t>
            </a:r>
          </a:p>
          <a:p>
            <a:pPr>
              <a:lnSpc>
                <a:spcPct val="90000"/>
              </a:lnSpc>
            </a:pPr>
            <a:r>
              <a:rPr lang="en-US"/>
              <a:t>It is important to note that the temperature of snow – even at or near the snow surface – is not typically the same as the ambient air temperature.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55650" name="Rectangle 2"/>
          <p:cNvSpPr>
            <a:spLocks noGrp="1" noRot="1" noChangeArrowheads="1"/>
          </p:cNvSpPr>
          <p:nvPr>
            <p:ph type="title"/>
          </p:nvPr>
        </p:nvSpPr>
        <p:spPr>
          <a:xfrm>
            <a:off x="457200" y="274638"/>
            <a:ext cx="8229600" cy="868362"/>
          </a:xfrm>
        </p:spPr>
        <p:txBody>
          <a:bodyPr/>
          <a:lstStyle/>
          <a:p>
            <a:r>
              <a:rPr lang="en-US" sz="4000">
                <a:solidFill>
                  <a:schemeClr val="hlink"/>
                </a:solidFill>
              </a:rPr>
              <a:t>The 3 Types of Snow Metamorphism</a:t>
            </a:r>
          </a:p>
        </p:txBody>
      </p:sp>
      <p:sp>
        <p:nvSpPr>
          <p:cNvPr id="155651" name="Rectangle 3"/>
          <p:cNvSpPr>
            <a:spLocks noGrp="1" noChangeArrowheads="1"/>
          </p:cNvSpPr>
          <p:nvPr>
            <p:ph type="body" idx="1"/>
          </p:nvPr>
        </p:nvSpPr>
        <p:spPr>
          <a:xfrm>
            <a:off x="457200" y="1905000"/>
            <a:ext cx="8229600" cy="4343400"/>
          </a:xfrm>
        </p:spPr>
        <p:txBody>
          <a:bodyPr/>
          <a:lstStyle/>
          <a:p>
            <a:r>
              <a:rPr lang="en-US" sz="3600"/>
              <a:t>Equi-temperature (ET) metamorphism (</a:t>
            </a:r>
            <a:r>
              <a:rPr lang="en-US" sz="3600" i="1"/>
              <a:t>generally results in the best compaction</a:t>
            </a:r>
            <a:r>
              <a:rPr lang="en-US" sz="3600"/>
              <a:t>).</a:t>
            </a:r>
          </a:p>
          <a:p>
            <a:r>
              <a:rPr lang="en-US" sz="3600"/>
              <a:t>Temperature gradient (TG) metamorphism (</a:t>
            </a:r>
            <a:r>
              <a:rPr lang="en-US" sz="3600" i="1"/>
              <a:t>generally results in poor compaction</a:t>
            </a:r>
            <a:r>
              <a:rPr lang="en-US" sz="3600"/>
              <a:t>).</a:t>
            </a:r>
          </a:p>
          <a:p>
            <a:r>
              <a:rPr lang="en-US" sz="3600"/>
              <a:t>Melt-freeze (MF) metamorphism (</a:t>
            </a:r>
            <a:r>
              <a:rPr lang="en-US" sz="3600" i="1"/>
              <a:t>generally variable compaction dependant upon</a:t>
            </a:r>
            <a:r>
              <a:rPr lang="en-US" sz="3600"/>
              <a:t> </a:t>
            </a:r>
            <a:r>
              <a:rPr lang="en-US" sz="3600" i="1"/>
              <a:t>temperature</a:t>
            </a:r>
            <a:r>
              <a:rPr lang="en-US" sz="3600"/>
              <a: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57698" name="Rectangle 2"/>
          <p:cNvSpPr>
            <a:spLocks noGrp="1" noRot="1" noChangeArrowheads="1"/>
          </p:cNvSpPr>
          <p:nvPr>
            <p:ph type="title"/>
          </p:nvPr>
        </p:nvSpPr>
        <p:spPr>
          <a:xfrm>
            <a:off x="457200" y="274638"/>
            <a:ext cx="8229600" cy="1477962"/>
          </a:xfrm>
        </p:spPr>
        <p:txBody>
          <a:bodyPr/>
          <a:lstStyle/>
          <a:p>
            <a:r>
              <a:rPr lang="en-US">
                <a:solidFill>
                  <a:schemeClr val="hlink"/>
                </a:solidFill>
              </a:rPr>
              <a:t>Equi-Temperature (ET) Metamorphism</a:t>
            </a:r>
          </a:p>
        </p:txBody>
      </p:sp>
      <p:sp>
        <p:nvSpPr>
          <p:cNvPr id="157699" name="Rectangle 3"/>
          <p:cNvSpPr>
            <a:spLocks noGrp="1" noChangeArrowheads="1"/>
          </p:cNvSpPr>
          <p:nvPr>
            <p:ph type="body" idx="1"/>
          </p:nvPr>
        </p:nvSpPr>
        <p:spPr>
          <a:xfrm>
            <a:off x="457200" y="1905000"/>
            <a:ext cx="8229600" cy="4221163"/>
          </a:xfrm>
        </p:spPr>
        <p:txBody>
          <a:bodyPr/>
          <a:lstStyle/>
          <a:p>
            <a:r>
              <a:rPr lang="en-US"/>
              <a:t>Occurs in regions where an “equal” or uniform temperature is present within the snowpack.</a:t>
            </a:r>
          </a:p>
          <a:p>
            <a:r>
              <a:rPr lang="en-US"/>
              <a:t>Produces a high degree of “sintering” (neck growth and bonding of crystals) which yields a higher strength, more durable snow surface.</a:t>
            </a:r>
          </a:p>
          <a:p>
            <a:r>
              <a:rPr lang="en-US"/>
              <a:t>The snow crystals grow, become rounded, and bond at the expense of more faceted forms due to the transport of water vapor.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159746" name="Rectangle 2"/>
          <p:cNvSpPr>
            <a:spLocks noGrp="1" noRot="1" noChangeArrowheads="1"/>
          </p:cNvSpPr>
          <p:nvPr>
            <p:ph type="title"/>
          </p:nvPr>
        </p:nvSpPr>
        <p:spPr/>
        <p:txBody>
          <a:bodyPr/>
          <a:lstStyle/>
          <a:p>
            <a:r>
              <a:rPr lang="en-US">
                <a:solidFill>
                  <a:schemeClr val="hlink"/>
                </a:solidFill>
              </a:rPr>
              <a:t>Equi-Temperature (ET) Metamorphism</a:t>
            </a:r>
          </a:p>
        </p:txBody>
      </p:sp>
      <p:sp>
        <p:nvSpPr>
          <p:cNvPr id="159748" name="Rectangle 4"/>
          <p:cNvSpPr>
            <a:spLocks noGrp="1" noChangeArrowheads="1"/>
          </p:cNvSpPr>
          <p:nvPr>
            <p:ph type="body" sz="half" idx="1"/>
          </p:nvPr>
        </p:nvSpPr>
        <p:spPr>
          <a:xfrm>
            <a:off x="457200" y="1600200"/>
            <a:ext cx="8229600" cy="2286000"/>
          </a:xfrm>
        </p:spPr>
        <p:txBody>
          <a:bodyPr/>
          <a:lstStyle/>
          <a:p>
            <a:pPr>
              <a:lnSpc>
                <a:spcPct val="90000"/>
              </a:lnSpc>
            </a:pPr>
            <a:r>
              <a:rPr lang="en-US"/>
              <a:t>Under equal temperature conditions, the transportation of water vapor is a pressure dominated process. Snow grains become rounded and bond to each other, producing a higher strength snow.</a:t>
            </a:r>
          </a:p>
        </p:txBody>
      </p:sp>
      <p:pic>
        <p:nvPicPr>
          <p:cNvPr id="159750" name="Picture 6" descr="ET2"/>
          <p:cNvPicPr>
            <a:picLocks noGrp="1" noChangeAspect="1" noChangeArrowheads="1"/>
          </p:cNvPicPr>
          <p:nvPr>
            <p:ph sz="half" idx="2"/>
          </p:nvPr>
        </p:nvPicPr>
        <p:blipFill>
          <a:blip r:embed="rId3" cstate="screen"/>
          <a:srcRect/>
          <a:stretch>
            <a:fillRect/>
          </a:stretch>
        </p:blipFill>
        <p:spPr>
          <a:xfrm>
            <a:off x="914400" y="4038600"/>
            <a:ext cx="7315200" cy="2227263"/>
          </a:xfrm>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163842" name="Rectangle 2"/>
          <p:cNvSpPr>
            <a:spLocks noGrp="1" noRot="1" noChangeArrowheads="1"/>
          </p:cNvSpPr>
          <p:nvPr>
            <p:ph type="title"/>
          </p:nvPr>
        </p:nvSpPr>
        <p:spPr/>
        <p:txBody>
          <a:bodyPr/>
          <a:lstStyle/>
          <a:p>
            <a:r>
              <a:rPr lang="en-US">
                <a:solidFill>
                  <a:schemeClr val="hlink"/>
                </a:solidFill>
              </a:rPr>
              <a:t>Equi-Temperature (ET) Metamorphism</a:t>
            </a:r>
          </a:p>
        </p:txBody>
      </p:sp>
      <p:sp>
        <p:nvSpPr>
          <p:cNvPr id="163843" name="Rectangle 3"/>
          <p:cNvSpPr>
            <a:spLocks noGrp="1" noChangeArrowheads="1"/>
          </p:cNvSpPr>
          <p:nvPr>
            <p:ph type="body" sz="half" idx="1"/>
          </p:nvPr>
        </p:nvSpPr>
        <p:spPr/>
        <p:txBody>
          <a:bodyPr/>
          <a:lstStyle/>
          <a:p>
            <a:r>
              <a:rPr lang="en-US" sz="2800"/>
              <a:t>Higher vapor pressures are present over convex surfaces and lower vapor pressures exist within concave surfaces. </a:t>
            </a:r>
          </a:p>
          <a:p>
            <a:r>
              <a:rPr lang="en-US" sz="2800"/>
              <a:t>Water vapor at high pressure moves to low pressure regions, condenses, and forms necks and bonds.</a:t>
            </a:r>
          </a:p>
        </p:txBody>
      </p:sp>
      <p:pic>
        <p:nvPicPr>
          <p:cNvPr id="163846" name="Picture 6" descr="ET1"/>
          <p:cNvPicPr>
            <a:picLocks noGrp="1" noChangeAspect="1" noChangeArrowheads="1"/>
          </p:cNvPicPr>
          <p:nvPr>
            <p:ph sz="half" idx="2"/>
          </p:nvPr>
        </p:nvPicPr>
        <p:blipFill>
          <a:blip r:embed="rId3" cstate="screen"/>
          <a:srcRect/>
          <a:stretch>
            <a:fillRect/>
          </a:stretch>
        </p:blipFill>
        <p:spPr>
          <a:xfrm>
            <a:off x="4572000" y="2209800"/>
            <a:ext cx="4343400" cy="3611563"/>
          </a:xfrm>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02402" name="Rectangle 2"/>
          <p:cNvSpPr>
            <a:spLocks noGrp="1" noRot="1" noChangeArrowheads="1"/>
          </p:cNvSpPr>
          <p:nvPr>
            <p:ph type="title"/>
          </p:nvPr>
        </p:nvSpPr>
        <p:spPr>
          <a:xfrm>
            <a:off x="457200" y="274638"/>
            <a:ext cx="8229600" cy="1554162"/>
          </a:xfrm>
        </p:spPr>
        <p:txBody>
          <a:bodyPr/>
          <a:lstStyle/>
          <a:p>
            <a:r>
              <a:rPr lang="en-US">
                <a:solidFill>
                  <a:schemeClr val="hlink"/>
                </a:solidFill>
              </a:rPr>
              <a:t>Do You Have What It Takes to Be a Groomer Operator?</a:t>
            </a:r>
            <a:r>
              <a:rPr lang="en-US"/>
              <a:t> </a:t>
            </a:r>
          </a:p>
        </p:txBody>
      </p:sp>
      <p:sp>
        <p:nvSpPr>
          <p:cNvPr id="102403" name="Rectangle 3"/>
          <p:cNvSpPr>
            <a:spLocks noGrp="1" noChangeArrowheads="1"/>
          </p:cNvSpPr>
          <p:nvPr>
            <p:ph type="body" idx="1"/>
          </p:nvPr>
        </p:nvSpPr>
        <p:spPr>
          <a:xfrm>
            <a:off x="457200" y="1905000"/>
            <a:ext cx="8229600" cy="4221163"/>
          </a:xfrm>
        </p:spPr>
        <p:txBody>
          <a:bodyPr/>
          <a:lstStyle/>
          <a:p>
            <a:pPr>
              <a:lnSpc>
                <a:spcPct val="90000"/>
              </a:lnSpc>
            </a:pPr>
            <a:r>
              <a:rPr lang="en-US" sz="3600"/>
              <a:t>Slow and tedious work.</a:t>
            </a:r>
          </a:p>
          <a:p>
            <a:pPr>
              <a:lnSpc>
                <a:spcPct val="90000"/>
              </a:lnSpc>
            </a:pPr>
            <a:r>
              <a:rPr lang="en-US" sz="3600"/>
              <a:t>Long and unusual work shifts.</a:t>
            </a:r>
          </a:p>
          <a:p>
            <a:pPr>
              <a:lnSpc>
                <a:spcPct val="90000"/>
              </a:lnSpc>
            </a:pPr>
            <a:r>
              <a:rPr lang="en-US" sz="3600"/>
              <a:t>Often required to work nights and weekends.</a:t>
            </a:r>
          </a:p>
          <a:p>
            <a:pPr>
              <a:lnSpc>
                <a:spcPct val="90000"/>
              </a:lnSpc>
            </a:pPr>
            <a:r>
              <a:rPr lang="en-US" sz="3600"/>
              <a:t>Remote and lonely work setting.</a:t>
            </a:r>
          </a:p>
          <a:p>
            <a:pPr>
              <a:lnSpc>
                <a:spcPct val="90000"/>
              </a:lnSpc>
            </a:pPr>
            <a:r>
              <a:rPr lang="en-US" sz="3600"/>
              <a:t>Knowledge of trails and area.</a:t>
            </a:r>
          </a:p>
          <a:p>
            <a:pPr>
              <a:lnSpc>
                <a:spcPct val="90000"/>
              </a:lnSpc>
            </a:pPr>
            <a:r>
              <a:rPr lang="en-US" sz="3600"/>
              <a:t>Mechanical aptitude. </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66914" name="Rectangle 2"/>
          <p:cNvSpPr>
            <a:spLocks noGrp="1" noRot="1" noChangeArrowheads="1"/>
          </p:cNvSpPr>
          <p:nvPr>
            <p:ph type="title"/>
          </p:nvPr>
        </p:nvSpPr>
        <p:spPr>
          <a:xfrm>
            <a:off x="457200" y="274638"/>
            <a:ext cx="8305800" cy="1325562"/>
          </a:xfrm>
        </p:spPr>
        <p:txBody>
          <a:bodyPr/>
          <a:lstStyle/>
          <a:p>
            <a:r>
              <a:rPr lang="en-US">
                <a:solidFill>
                  <a:schemeClr val="hlink"/>
                </a:solidFill>
              </a:rPr>
              <a:t>Temperature Gradient (TG) Metamorphism</a:t>
            </a:r>
          </a:p>
        </p:txBody>
      </p:sp>
      <p:sp>
        <p:nvSpPr>
          <p:cNvPr id="166915" name="Rectangle 3"/>
          <p:cNvSpPr>
            <a:spLocks noGrp="1" noChangeArrowheads="1"/>
          </p:cNvSpPr>
          <p:nvPr>
            <p:ph type="body" idx="1"/>
          </p:nvPr>
        </p:nvSpPr>
        <p:spPr>
          <a:xfrm>
            <a:off x="457200" y="1752600"/>
            <a:ext cx="8229600" cy="4373563"/>
          </a:xfrm>
        </p:spPr>
        <p:txBody>
          <a:bodyPr/>
          <a:lstStyle/>
          <a:p>
            <a:pPr>
              <a:lnSpc>
                <a:spcPct val="90000"/>
              </a:lnSpc>
            </a:pPr>
            <a:r>
              <a:rPr lang="en-US" sz="3600"/>
              <a:t>Causes the formation of a poorly bonded, faceted TG crystal commonly known as </a:t>
            </a:r>
            <a:r>
              <a:rPr lang="en-US" sz="3600">
                <a:solidFill>
                  <a:schemeClr val="hlink"/>
                </a:solidFill>
              </a:rPr>
              <a:t>“depth hoar.”</a:t>
            </a:r>
          </a:p>
          <a:p>
            <a:pPr>
              <a:lnSpc>
                <a:spcPct val="90000"/>
              </a:lnSpc>
            </a:pPr>
            <a:r>
              <a:rPr lang="en-US" sz="3600"/>
              <a:t>Typically seen at the base of the snowpack or underneath an ice crust layer.</a:t>
            </a:r>
          </a:p>
          <a:p>
            <a:pPr>
              <a:lnSpc>
                <a:spcPct val="90000"/>
              </a:lnSpc>
            </a:pPr>
            <a:r>
              <a:rPr lang="en-US" sz="3600"/>
              <a:t>Formation of a TG layer typically occurs in a shallow snowpack during cold, clear nights.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69986" name="Rectangle 2"/>
          <p:cNvSpPr>
            <a:spLocks noGrp="1" noRot="1" noChangeArrowheads="1"/>
          </p:cNvSpPr>
          <p:nvPr>
            <p:ph type="title"/>
          </p:nvPr>
        </p:nvSpPr>
        <p:spPr>
          <a:xfrm>
            <a:off x="457200" y="274638"/>
            <a:ext cx="8305800" cy="1325562"/>
          </a:xfrm>
        </p:spPr>
        <p:txBody>
          <a:bodyPr/>
          <a:lstStyle/>
          <a:p>
            <a:r>
              <a:rPr lang="en-US">
                <a:solidFill>
                  <a:schemeClr val="hlink"/>
                </a:solidFill>
              </a:rPr>
              <a:t>Temperature Gradient (TG) Metamorphism</a:t>
            </a:r>
          </a:p>
        </p:txBody>
      </p:sp>
      <p:sp>
        <p:nvSpPr>
          <p:cNvPr id="169987" name="Rectangle 3"/>
          <p:cNvSpPr>
            <a:spLocks noGrp="1" noChangeArrowheads="1"/>
          </p:cNvSpPr>
          <p:nvPr>
            <p:ph type="body" idx="1"/>
          </p:nvPr>
        </p:nvSpPr>
        <p:spPr>
          <a:xfrm>
            <a:off x="457200" y="1752600"/>
            <a:ext cx="8229600" cy="4373563"/>
          </a:xfrm>
        </p:spPr>
        <p:txBody>
          <a:bodyPr/>
          <a:lstStyle/>
          <a:p>
            <a:pPr>
              <a:lnSpc>
                <a:spcPct val="90000"/>
              </a:lnSpc>
            </a:pPr>
            <a:r>
              <a:rPr lang="en-US" sz="3600"/>
              <a:t>The heat loss of the snow surface to the atmosphere through radiation creates a strong temperature gradient (temperature difference) within the snowpack.</a:t>
            </a:r>
          </a:p>
          <a:p>
            <a:pPr>
              <a:lnSpc>
                <a:spcPct val="90000"/>
              </a:lnSpc>
            </a:pPr>
            <a:r>
              <a:rPr lang="en-US" sz="3600"/>
              <a:t>The ground temperature will be warmer than the snow surface temperature.</a:t>
            </a:r>
          </a:p>
          <a:p>
            <a:pPr>
              <a:lnSpc>
                <a:spcPct val="90000"/>
              </a:lnSpc>
            </a:pPr>
            <a:r>
              <a:rPr lang="en-US" sz="3600"/>
              <a:t>A weak, hollow layer will be formed and will persist at the base of the snow.</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172034" name="Rectangle 2"/>
          <p:cNvSpPr>
            <a:spLocks noGrp="1" noRot="1" noChangeArrowheads="1"/>
          </p:cNvSpPr>
          <p:nvPr>
            <p:ph type="title"/>
          </p:nvPr>
        </p:nvSpPr>
        <p:spPr/>
        <p:txBody>
          <a:bodyPr/>
          <a:lstStyle/>
          <a:p>
            <a:r>
              <a:rPr lang="en-US">
                <a:solidFill>
                  <a:schemeClr val="hlink"/>
                </a:solidFill>
              </a:rPr>
              <a:t>Temperature Gradient (TG) Metamorphism</a:t>
            </a:r>
          </a:p>
        </p:txBody>
      </p:sp>
      <p:sp>
        <p:nvSpPr>
          <p:cNvPr id="172035" name="Rectangle 3"/>
          <p:cNvSpPr>
            <a:spLocks noGrp="1" noChangeArrowheads="1"/>
          </p:cNvSpPr>
          <p:nvPr>
            <p:ph type="body" sz="half" idx="1"/>
          </p:nvPr>
        </p:nvSpPr>
        <p:spPr/>
        <p:txBody>
          <a:bodyPr/>
          <a:lstStyle/>
          <a:p>
            <a:pPr>
              <a:lnSpc>
                <a:spcPct val="80000"/>
              </a:lnSpc>
            </a:pPr>
            <a:r>
              <a:rPr lang="en-US" sz="2800"/>
              <a:t>Under TG conditions, water vapor transport is dominated by temperature.</a:t>
            </a:r>
          </a:p>
          <a:p>
            <a:pPr>
              <a:lnSpc>
                <a:spcPct val="80000"/>
              </a:lnSpc>
            </a:pPr>
            <a:r>
              <a:rPr lang="en-US" sz="2800"/>
              <a:t>Water vapor at the higher ground temperature moves upward to the lower snow surface temperature – or more simply, hot moves to cold.</a:t>
            </a:r>
          </a:p>
        </p:txBody>
      </p:sp>
      <p:pic>
        <p:nvPicPr>
          <p:cNvPr id="172037" name="Picture 5" descr="TG1"/>
          <p:cNvPicPr>
            <a:picLocks noGrp="1" noChangeAspect="1" noChangeArrowheads="1"/>
          </p:cNvPicPr>
          <p:nvPr>
            <p:ph sz="half" idx="2"/>
          </p:nvPr>
        </p:nvPicPr>
        <p:blipFill>
          <a:blip r:embed="rId3" cstate="screen"/>
          <a:srcRect/>
          <a:stretch>
            <a:fillRect/>
          </a:stretch>
        </p:blipFill>
        <p:spPr>
          <a:xfrm>
            <a:off x="4267200" y="2514600"/>
            <a:ext cx="4724400" cy="2908300"/>
          </a:xfrm>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176130" name="Rectangle 2"/>
          <p:cNvSpPr>
            <a:spLocks noGrp="1" noRot="1" noChangeArrowheads="1"/>
          </p:cNvSpPr>
          <p:nvPr>
            <p:ph type="title"/>
          </p:nvPr>
        </p:nvSpPr>
        <p:spPr/>
        <p:txBody>
          <a:bodyPr/>
          <a:lstStyle/>
          <a:p>
            <a:r>
              <a:rPr lang="en-US">
                <a:solidFill>
                  <a:schemeClr val="hlink"/>
                </a:solidFill>
              </a:rPr>
              <a:t>Temperature Gradient (TG) Metamorphism</a:t>
            </a:r>
          </a:p>
        </p:txBody>
      </p:sp>
      <p:sp>
        <p:nvSpPr>
          <p:cNvPr id="176131" name="Rectangle 3"/>
          <p:cNvSpPr>
            <a:spLocks noGrp="1" noChangeArrowheads="1"/>
          </p:cNvSpPr>
          <p:nvPr>
            <p:ph type="body" sz="half" idx="1"/>
          </p:nvPr>
        </p:nvSpPr>
        <p:spPr>
          <a:xfrm>
            <a:off x="457200" y="1752600"/>
            <a:ext cx="4038600" cy="4373563"/>
          </a:xfrm>
        </p:spPr>
        <p:txBody>
          <a:bodyPr/>
          <a:lstStyle/>
          <a:p>
            <a:r>
              <a:rPr lang="en-US"/>
              <a:t>When the net vapor transport is toward the snow surface, faceted cohesionless crystals (weak depth hoar) rapidly form due to the excess vapor density.</a:t>
            </a:r>
          </a:p>
        </p:txBody>
      </p:sp>
      <p:pic>
        <p:nvPicPr>
          <p:cNvPr id="176134" name="Picture 6" descr="hoar"/>
          <p:cNvPicPr>
            <a:picLocks noGrp="1" noChangeAspect="1" noChangeArrowheads="1"/>
          </p:cNvPicPr>
          <p:nvPr>
            <p:ph sz="half" idx="2"/>
          </p:nvPr>
        </p:nvPicPr>
        <p:blipFill>
          <a:blip r:embed="rId3" cstate="screen"/>
          <a:srcRect/>
          <a:stretch>
            <a:fillRect/>
          </a:stretch>
        </p:blipFill>
        <p:spPr>
          <a:xfrm>
            <a:off x="4572000" y="2524125"/>
            <a:ext cx="4191000" cy="2678113"/>
          </a:xfrm>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78178" name="Rectangle 2"/>
          <p:cNvSpPr>
            <a:spLocks noGrp="1" noRot="1" noChangeArrowheads="1"/>
          </p:cNvSpPr>
          <p:nvPr>
            <p:ph type="title"/>
          </p:nvPr>
        </p:nvSpPr>
        <p:spPr/>
        <p:txBody>
          <a:bodyPr/>
          <a:lstStyle/>
          <a:p>
            <a:r>
              <a:rPr lang="en-US">
                <a:solidFill>
                  <a:schemeClr val="hlink"/>
                </a:solidFill>
              </a:rPr>
              <a:t>Temperature Gradient (TG) Metamorphism</a:t>
            </a:r>
          </a:p>
        </p:txBody>
      </p:sp>
      <p:sp>
        <p:nvSpPr>
          <p:cNvPr id="178182" name="Rectangle 6"/>
          <p:cNvSpPr>
            <a:spLocks noGrp="1" noChangeArrowheads="1"/>
          </p:cNvSpPr>
          <p:nvPr>
            <p:ph type="body" idx="1"/>
          </p:nvPr>
        </p:nvSpPr>
        <p:spPr>
          <a:xfrm>
            <a:off x="457200" y="1752600"/>
            <a:ext cx="8229600" cy="4373563"/>
          </a:xfrm>
        </p:spPr>
        <p:txBody>
          <a:bodyPr/>
          <a:lstStyle/>
          <a:p>
            <a:r>
              <a:rPr lang="en-US" sz="3600"/>
              <a:t>It is important for the groomer operator to note a weather pattern of cold, clear nights with a shallow snowpack early in the season, particularly in mountainous regions, since the presence of a TG layer at the base of the snowpack can eventually produce an avalanche cycle.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181250" name="Rectangle 2"/>
          <p:cNvSpPr>
            <a:spLocks noGrp="1" noRot="1" noChangeArrowheads="1"/>
          </p:cNvSpPr>
          <p:nvPr>
            <p:ph type="title"/>
          </p:nvPr>
        </p:nvSpPr>
        <p:spPr/>
        <p:txBody>
          <a:bodyPr/>
          <a:lstStyle/>
          <a:p>
            <a:r>
              <a:rPr lang="en-US">
                <a:solidFill>
                  <a:schemeClr val="hlink"/>
                </a:solidFill>
              </a:rPr>
              <a:t>Temperature Gradient (TG) Metamorphism</a:t>
            </a:r>
          </a:p>
        </p:txBody>
      </p:sp>
      <p:sp>
        <p:nvSpPr>
          <p:cNvPr id="181252" name="Rectangle 4"/>
          <p:cNvSpPr>
            <a:spLocks noGrp="1" noChangeArrowheads="1"/>
          </p:cNvSpPr>
          <p:nvPr>
            <p:ph type="body" sz="half" idx="1"/>
          </p:nvPr>
        </p:nvSpPr>
        <p:spPr>
          <a:xfrm>
            <a:off x="457200" y="1600200"/>
            <a:ext cx="4572000" cy="4724400"/>
          </a:xfrm>
        </p:spPr>
        <p:txBody>
          <a:bodyPr/>
          <a:lstStyle/>
          <a:p>
            <a:pPr>
              <a:lnSpc>
                <a:spcPct val="90000"/>
              </a:lnSpc>
            </a:pPr>
            <a:r>
              <a:rPr lang="en-US"/>
              <a:t>Cold, clear nights following the passage of a front can also cause changes on the snow’s surface.</a:t>
            </a:r>
          </a:p>
          <a:p>
            <a:pPr>
              <a:lnSpc>
                <a:spcPct val="90000"/>
              </a:lnSpc>
            </a:pPr>
            <a:r>
              <a:rPr lang="en-US"/>
              <a:t>Surface hoar forms when there is a temperature gradient (difference) between the atmosphere and the snow surface.</a:t>
            </a:r>
          </a:p>
        </p:txBody>
      </p:sp>
      <p:pic>
        <p:nvPicPr>
          <p:cNvPr id="181254" name="Picture 6" descr="surfacehoar"/>
          <p:cNvPicPr>
            <a:picLocks noGrp="1" noChangeAspect="1" noChangeArrowheads="1"/>
          </p:cNvPicPr>
          <p:nvPr>
            <p:ph sz="half" idx="2"/>
          </p:nvPr>
        </p:nvPicPr>
        <p:blipFill>
          <a:blip r:embed="rId3" cstate="screen"/>
          <a:srcRect/>
          <a:stretch>
            <a:fillRect/>
          </a:stretch>
        </p:blipFill>
        <p:spPr>
          <a:xfrm>
            <a:off x="5105400" y="2133600"/>
            <a:ext cx="3657600" cy="3273425"/>
          </a:xfrm>
          <a:noFill/>
          <a:ln>
            <a:solidFill>
              <a:srgbClr val="000000"/>
            </a:solid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184322" name="Rectangle 2"/>
          <p:cNvSpPr>
            <a:spLocks noGrp="1" noRot="1" noChangeArrowheads="1"/>
          </p:cNvSpPr>
          <p:nvPr>
            <p:ph type="title"/>
          </p:nvPr>
        </p:nvSpPr>
        <p:spPr/>
        <p:txBody>
          <a:bodyPr/>
          <a:lstStyle/>
          <a:p>
            <a:r>
              <a:rPr lang="en-US">
                <a:solidFill>
                  <a:schemeClr val="hlink"/>
                </a:solidFill>
              </a:rPr>
              <a:t>Temperature Gradient (TG) Metamorphism</a:t>
            </a:r>
          </a:p>
        </p:txBody>
      </p:sp>
      <p:sp>
        <p:nvSpPr>
          <p:cNvPr id="184323" name="Rectangle 3"/>
          <p:cNvSpPr>
            <a:spLocks noGrp="1" noChangeArrowheads="1"/>
          </p:cNvSpPr>
          <p:nvPr>
            <p:ph type="body" sz="half" idx="1"/>
          </p:nvPr>
        </p:nvSpPr>
        <p:spPr>
          <a:xfrm>
            <a:off x="457200" y="1828800"/>
            <a:ext cx="5638800" cy="4419600"/>
          </a:xfrm>
        </p:spPr>
        <p:txBody>
          <a:bodyPr/>
          <a:lstStyle/>
          <a:p>
            <a:r>
              <a:rPr lang="en-US"/>
              <a:t>Again, hot moves to cold, so water vapor is driven from the atmosphere to the cooling snow surface which forms the cohesionless faceted surface hoar crystals.</a:t>
            </a:r>
          </a:p>
          <a:p>
            <a:r>
              <a:rPr lang="en-US"/>
              <a:t>This weak layer can persist over the entire winter season.</a:t>
            </a:r>
          </a:p>
        </p:txBody>
      </p:sp>
      <p:pic>
        <p:nvPicPr>
          <p:cNvPr id="184324" name="Picture 4" descr="surfacehoar"/>
          <p:cNvPicPr>
            <a:picLocks noGrp="1" noChangeAspect="1" noChangeArrowheads="1"/>
          </p:cNvPicPr>
          <p:nvPr>
            <p:ph sz="half" idx="2"/>
          </p:nvPr>
        </p:nvPicPr>
        <p:blipFill>
          <a:blip r:embed="rId3" cstate="screen"/>
          <a:srcRect/>
          <a:stretch>
            <a:fillRect/>
          </a:stretch>
        </p:blipFill>
        <p:spPr>
          <a:xfrm>
            <a:off x="6248400" y="2286000"/>
            <a:ext cx="2895600" cy="2590800"/>
          </a:xfrm>
          <a:noFill/>
          <a:ln>
            <a:solidFill>
              <a:srgbClr val="000000"/>
            </a:solid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87394" name="Rectangle 2"/>
          <p:cNvSpPr>
            <a:spLocks noGrp="1" noRot="1" noChangeArrowheads="1"/>
          </p:cNvSpPr>
          <p:nvPr>
            <p:ph type="title"/>
          </p:nvPr>
        </p:nvSpPr>
        <p:spPr>
          <a:xfrm>
            <a:off x="457200" y="274638"/>
            <a:ext cx="8305800" cy="944562"/>
          </a:xfrm>
        </p:spPr>
        <p:txBody>
          <a:bodyPr/>
          <a:lstStyle/>
          <a:p>
            <a:r>
              <a:rPr lang="en-US">
                <a:solidFill>
                  <a:schemeClr val="hlink"/>
                </a:solidFill>
              </a:rPr>
              <a:t>Melt-Freeze (MF) Metamorphism</a:t>
            </a:r>
          </a:p>
        </p:txBody>
      </p:sp>
      <p:sp>
        <p:nvSpPr>
          <p:cNvPr id="187395" name="Rectangle 3"/>
          <p:cNvSpPr>
            <a:spLocks noGrp="1" noChangeArrowheads="1"/>
          </p:cNvSpPr>
          <p:nvPr>
            <p:ph type="body" idx="1"/>
          </p:nvPr>
        </p:nvSpPr>
        <p:spPr>
          <a:xfrm>
            <a:off x="457200" y="1371600"/>
            <a:ext cx="8229600" cy="4754563"/>
          </a:xfrm>
        </p:spPr>
        <p:txBody>
          <a:bodyPr/>
          <a:lstStyle/>
          <a:p>
            <a:r>
              <a:rPr lang="en-US" sz="3600"/>
              <a:t>Occurs whenever free water is present within the snowpack.</a:t>
            </a:r>
          </a:p>
          <a:p>
            <a:r>
              <a:rPr lang="en-US" sz="3600"/>
              <a:t>Free water may be present due to a rain event or surface melting by solar radiation.</a:t>
            </a:r>
          </a:p>
          <a:p>
            <a:r>
              <a:rPr lang="en-US" sz="3600"/>
              <a:t>Free water will percolate slowly through the snow and freeze within a colder region of the snowpack.</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89442" name="Rectangle 2"/>
          <p:cNvSpPr>
            <a:spLocks noGrp="1" noRot="1" noChangeArrowheads="1"/>
          </p:cNvSpPr>
          <p:nvPr>
            <p:ph type="title"/>
          </p:nvPr>
        </p:nvSpPr>
        <p:spPr>
          <a:xfrm>
            <a:off x="457200" y="274638"/>
            <a:ext cx="8305800" cy="944562"/>
          </a:xfrm>
        </p:spPr>
        <p:txBody>
          <a:bodyPr/>
          <a:lstStyle/>
          <a:p>
            <a:r>
              <a:rPr lang="en-US">
                <a:solidFill>
                  <a:schemeClr val="hlink"/>
                </a:solidFill>
              </a:rPr>
              <a:t>Melt-Freeze (MF) Metamorphism</a:t>
            </a:r>
          </a:p>
        </p:txBody>
      </p:sp>
      <p:sp>
        <p:nvSpPr>
          <p:cNvPr id="189443" name="Rectangle 3"/>
          <p:cNvSpPr>
            <a:spLocks noGrp="1" noChangeArrowheads="1"/>
          </p:cNvSpPr>
          <p:nvPr>
            <p:ph type="body" idx="1"/>
          </p:nvPr>
        </p:nvSpPr>
        <p:spPr>
          <a:xfrm>
            <a:off x="457200" y="1371600"/>
            <a:ext cx="8229600" cy="4754563"/>
          </a:xfrm>
        </p:spPr>
        <p:txBody>
          <a:bodyPr/>
          <a:lstStyle/>
          <a:p>
            <a:r>
              <a:rPr lang="en-US" sz="3600"/>
              <a:t>Near the snow’s surface, smaller grains will melt and the melt water will be retained by the surface tension of the larger grains.</a:t>
            </a:r>
          </a:p>
          <a:p>
            <a:r>
              <a:rPr lang="en-US" sz="3600"/>
              <a:t>Refreezing forms larger, polygranular (multiple) clusters. </a:t>
            </a:r>
          </a:p>
          <a:p>
            <a:endParaRPr lang="en-US" sz="36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91490" name="Rectangle 2"/>
          <p:cNvSpPr>
            <a:spLocks noGrp="1" noRot="1" noChangeArrowheads="1"/>
          </p:cNvSpPr>
          <p:nvPr>
            <p:ph type="title"/>
          </p:nvPr>
        </p:nvSpPr>
        <p:spPr>
          <a:xfrm>
            <a:off x="457200" y="274638"/>
            <a:ext cx="8305800" cy="944562"/>
          </a:xfrm>
        </p:spPr>
        <p:txBody>
          <a:bodyPr/>
          <a:lstStyle/>
          <a:p>
            <a:r>
              <a:rPr lang="en-US">
                <a:solidFill>
                  <a:schemeClr val="hlink"/>
                </a:solidFill>
              </a:rPr>
              <a:t>Melt-Freeze (MF) Metamorphism</a:t>
            </a:r>
          </a:p>
        </p:txBody>
      </p:sp>
      <p:sp>
        <p:nvSpPr>
          <p:cNvPr id="191491" name="Rectangle 3"/>
          <p:cNvSpPr>
            <a:spLocks noGrp="1" noChangeArrowheads="1"/>
          </p:cNvSpPr>
          <p:nvPr>
            <p:ph type="body" idx="1"/>
          </p:nvPr>
        </p:nvSpPr>
        <p:spPr>
          <a:xfrm>
            <a:off x="457200" y="1371600"/>
            <a:ext cx="8229600" cy="4754563"/>
          </a:xfrm>
        </p:spPr>
        <p:txBody>
          <a:bodyPr/>
          <a:lstStyle/>
          <a:p>
            <a:r>
              <a:rPr lang="en-US" sz="3600"/>
              <a:t>Snow strength becomes increasingly dependent upon the degree of refreezing that occurs.</a:t>
            </a:r>
          </a:p>
          <a:p>
            <a:r>
              <a:rPr lang="en-US" sz="3600"/>
              <a:t>Melt-freeze snow can become solid ice or become completely de-bonded, depending upon its temperature. </a:t>
            </a:r>
          </a:p>
          <a:p>
            <a:endParaRPr lang="en-US" sz="36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03426" name="Rectangle 2"/>
          <p:cNvSpPr>
            <a:spLocks noGrp="1" noRot="1" noChangeArrowheads="1"/>
          </p:cNvSpPr>
          <p:nvPr>
            <p:ph type="title"/>
          </p:nvPr>
        </p:nvSpPr>
        <p:spPr>
          <a:xfrm>
            <a:off x="457200" y="274638"/>
            <a:ext cx="8229600" cy="1554162"/>
          </a:xfrm>
        </p:spPr>
        <p:txBody>
          <a:bodyPr/>
          <a:lstStyle/>
          <a:p>
            <a:r>
              <a:rPr lang="en-US">
                <a:solidFill>
                  <a:schemeClr val="hlink"/>
                </a:solidFill>
              </a:rPr>
              <a:t>Groomer Operator Training</a:t>
            </a:r>
            <a:br>
              <a:rPr lang="en-US">
                <a:solidFill>
                  <a:schemeClr val="hlink"/>
                </a:solidFill>
              </a:rPr>
            </a:br>
            <a:r>
              <a:rPr lang="en-US" i="1">
                <a:solidFill>
                  <a:schemeClr val="hlink"/>
                </a:solidFill>
              </a:rPr>
              <a:t>Core Components Checklist</a:t>
            </a:r>
          </a:p>
        </p:txBody>
      </p:sp>
      <p:sp>
        <p:nvSpPr>
          <p:cNvPr id="103427" name="Rectangle 3"/>
          <p:cNvSpPr>
            <a:spLocks noGrp="1" noChangeArrowheads="1"/>
          </p:cNvSpPr>
          <p:nvPr>
            <p:ph type="body" idx="1"/>
          </p:nvPr>
        </p:nvSpPr>
        <p:spPr>
          <a:xfrm>
            <a:off x="457200" y="1905000"/>
            <a:ext cx="8229600" cy="4221163"/>
          </a:xfrm>
        </p:spPr>
        <p:txBody>
          <a:bodyPr/>
          <a:lstStyle/>
          <a:p>
            <a:pPr marL="609600" indent="-609600">
              <a:buSzTx/>
              <a:buFont typeface="Wingdings" pitchFamily="2" charset="2"/>
              <a:buAutoNum type="arabicPeriod"/>
            </a:pPr>
            <a:r>
              <a:rPr lang="en-US"/>
              <a:t>Demonstrate an understanding of the basics of snowmobile trail grooming.</a:t>
            </a:r>
          </a:p>
          <a:p>
            <a:pPr marL="609600" indent="-609600">
              <a:buSzTx/>
              <a:buFont typeface="Wingdings" pitchFamily="2" charset="2"/>
              <a:buAutoNum type="arabicPeriod"/>
            </a:pPr>
            <a:r>
              <a:rPr lang="en-US"/>
              <a:t>Know the grooming equipment they are operating and identify its key controls, components, and features.</a:t>
            </a:r>
          </a:p>
          <a:p>
            <a:pPr marL="609600" indent="-609600">
              <a:buSzTx/>
              <a:buFont typeface="Wingdings" pitchFamily="2" charset="2"/>
              <a:buAutoNum type="arabicPeriod"/>
            </a:pPr>
            <a:r>
              <a:rPr lang="en-US"/>
              <a:t>Start, operate, and control the groomer.</a:t>
            </a:r>
          </a:p>
          <a:p>
            <a:pPr marL="609600" indent="-609600">
              <a:buSzTx/>
              <a:buFont typeface="Wingdings" pitchFamily="2" charset="2"/>
              <a:buAutoNum type="arabicPeriod"/>
            </a:pPr>
            <a:r>
              <a:rPr lang="en-US"/>
              <a:t>Demonstrate good operator safety procedures.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93538" name="Rectangle 2"/>
          <p:cNvSpPr>
            <a:spLocks noGrp="1" noRot="1" noChangeArrowheads="1"/>
          </p:cNvSpPr>
          <p:nvPr>
            <p:ph type="title"/>
          </p:nvPr>
        </p:nvSpPr>
        <p:spPr>
          <a:xfrm>
            <a:off x="457200" y="274638"/>
            <a:ext cx="8229600" cy="1325562"/>
          </a:xfrm>
        </p:spPr>
        <p:txBody>
          <a:bodyPr/>
          <a:lstStyle/>
          <a:p>
            <a:r>
              <a:rPr lang="en-US" sz="4000">
                <a:solidFill>
                  <a:schemeClr val="hlink"/>
                </a:solidFill>
              </a:rPr>
              <a:t>Grooming Snow, Physical Properties, and Metamorphism</a:t>
            </a:r>
          </a:p>
        </p:txBody>
      </p:sp>
      <p:sp>
        <p:nvSpPr>
          <p:cNvPr id="193539" name="Rectangle 3"/>
          <p:cNvSpPr>
            <a:spLocks noGrp="1" noChangeArrowheads="1"/>
          </p:cNvSpPr>
          <p:nvPr>
            <p:ph type="body" idx="1"/>
          </p:nvPr>
        </p:nvSpPr>
        <p:spPr>
          <a:xfrm>
            <a:off x="457200" y="1905000"/>
            <a:ext cx="8229600" cy="4221163"/>
          </a:xfrm>
        </p:spPr>
        <p:txBody>
          <a:bodyPr/>
          <a:lstStyle/>
          <a:p>
            <a:r>
              <a:rPr lang="en-US" sz="3600"/>
              <a:t>Regional and seasonal differences in snow quality (physical properties of snow such as particle size, wetness, density, temperature, etc.) will influence the ideal method for trail preparation.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95586" name="Rectangle 2"/>
          <p:cNvSpPr>
            <a:spLocks noGrp="1" noRot="1" noChangeArrowheads="1"/>
          </p:cNvSpPr>
          <p:nvPr>
            <p:ph type="title"/>
          </p:nvPr>
        </p:nvSpPr>
        <p:spPr>
          <a:xfrm>
            <a:off x="457200" y="274638"/>
            <a:ext cx="8229600" cy="1325562"/>
          </a:xfrm>
        </p:spPr>
        <p:txBody>
          <a:bodyPr/>
          <a:lstStyle/>
          <a:p>
            <a:r>
              <a:rPr lang="en-US" sz="4000">
                <a:solidFill>
                  <a:schemeClr val="hlink"/>
                </a:solidFill>
              </a:rPr>
              <a:t>Grooming Snow, Physical Properties, and Metamorphism</a:t>
            </a:r>
          </a:p>
        </p:txBody>
      </p:sp>
      <p:sp>
        <p:nvSpPr>
          <p:cNvPr id="195587" name="Rectangle 3"/>
          <p:cNvSpPr>
            <a:spLocks noGrp="1" noChangeArrowheads="1"/>
          </p:cNvSpPr>
          <p:nvPr>
            <p:ph type="body" idx="1"/>
          </p:nvPr>
        </p:nvSpPr>
        <p:spPr>
          <a:xfrm>
            <a:off x="457200" y="1905000"/>
            <a:ext cx="8229600" cy="4221163"/>
          </a:xfrm>
        </p:spPr>
        <p:txBody>
          <a:bodyPr/>
          <a:lstStyle/>
          <a:p>
            <a:pPr>
              <a:lnSpc>
                <a:spcPct val="90000"/>
              </a:lnSpc>
            </a:pPr>
            <a:r>
              <a:rPr lang="en-US" sz="3600"/>
              <a:t>Generally, the goal of trail grooming is to reduce the snow particle size and produce some different particle sizes in order to maximize the number of bonding (sintering) sites within the snow.</a:t>
            </a:r>
          </a:p>
          <a:p>
            <a:pPr>
              <a:lnSpc>
                <a:spcPct val="90000"/>
              </a:lnSpc>
            </a:pPr>
            <a:r>
              <a:rPr lang="en-US" sz="3600"/>
              <a:t>Mixing a layer of snow should also, to some extent, temporarily produce an equal temperature layer.</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97634" name="Rectangle 2"/>
          <p:cNvSpPr>
            <a:spLocks noGrp="1" noRot="1" noChangeArrowheads="1"/>
          </p:cNvSpPr>
          <p:nvPr>
            <p:ph type="title"/>
          </p:nvPr>
        </p:nvSpPr>
        <p:spPr>
          <a:xfrm>
            <a:off x="457200" y="274638"/>
            <a:ext cx="8229600" cy="1325562"/>
          </a:xfrm>
        </p:spPr>
        <p:txBody>
          <a:bodyPr/>
          <a:lstStyle/>
          <a:p>
            <a:r>
              <a:rPr lang="en-US" sz="4000">
                <a:solidFill>
                  <a:schemeClr val="hlink"/>
                </a:solidFill>
              </a:rPr>
              <a:t>Grooming Snow, Physical Properties, and Metamorphism</a:t>
            </a:r>
          </a:p>
        </p:txBody>
      </p:sp>
      <p:sp>
        <p:nvSpPr>
          <p:cNvPr id="197635" name="Rectangle 3"/>
          <p:cNvSpPr>
            <a:spLocks noGrp="1" noChangeArrowheads="1"/>
          </p:cNvSpPr>
          <p:nvPr>
            <p:ph type="body" idx="1"/>
          </p:nvPr>
        </p:nvSpPr>
        <p:spPr>
          <a:xfrm>
            <a:off x="457200" y="1905000"/>
            <a:ext cx="8229600" cy="4221163"/>
          </a:xfrm>
        </p:spPr>
        <p:txBody>
          <a:bodyPr/>
          <a:lstStyle/>
          <a:p>
            <a:pPr>
              <a:lnSpc>
                <a:spcPct val="90000"/>
              </a:lnSpc>
            </a:pPr>
            <a:r>
              <a:rPr lang="en-US" sz="3600"/>
              <a:t>The goal is to prepare a layer of snow to maximize equi-temperature metamorphism within that layer, and allow sufficient time for bonds to form between the snow grains (i.e. “set-up”).</a:t>
            </a:r>
          </a:p>
          <a:p>
            <a:pPr>
              <a:lnSpc>
                <a:spcPct val="90000"/>
              </a:lnSpc>
            </a:pPr>
            <a:r>
              <a:rPr lang="en-US" sz="3600"/>
              <a:t>Therefore, the overall quality (physical properties) of the snow prior to and post-grooming are of importance.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99682" name="Rectangle 2"/>
          <p:cNvSpPr>
            <a:spLocks noGrp="1" noRot="1" noChangeArrowheads="1"/>
          </p:cNvSpPr>
          <p:nvPr>
            <p:ph type="title"/>
          </p:nvPr>
        </p:nvSpPr>
        <p:spPr>
          <a:xfrm>
            <a:off x="457200" y="274638"/>
            <a:ext cx="8229600" cy="1325562"/>
          </a:xfrm>
        </p:spPr>
        <p:txBody>
          <a:bodyPr/>
          <a:lstStyle/>
          <a:p>
            <a:r>
              <a:rPr lang="en-US" sz="4000">
                <a:solidFill>
                  <a:schemeClr val="hlink"/>
                </a:solidFill>
              </a:rPr>
              <a:t>Grooming Snow, Physical Properties, and Metamorphism</a:t>
            </a:r>
          </a:p>
        </p:txBody>
      </p:sp>
      <p:sp>
        <p:nvSpPr>
          <p:cNvPr id="199683" name="Rectangle 3"/>
          <p:cNvSpPr>
            <a:spLocks noGrp="1" noChangeArrowheads="1"/>
          </p:cNvSpPr>
          <p:nvPr>
            <p:ph type="body" idx="1"/>
          </p:nvPr>
        </p:nvSpPr>
        <p:spPr>
          <a:xfrm>
            <a:off x="457200" y="1905000"/>
            <a:ext cx="8229600" cy="4221163"/>
          </a:xfrm>
        </p:spPr>
        <p:txBody>
          <a:bodyPr/>
          <a:lstStyle/>
          <a:p>
            <a:pPr marL="609600" indent="-609600">
              <a:buFont typeface="Wingdings" pitchFamily="2" charset="2"/>
              <a:buNone/>
            </a:pPr>
            <a:r>
              <a:rPr lang="en-US" sz="3600"/>
              <a:t>     For grooming, the most important indicator properties of snow are:</a:t>
            </a:r>
          </a:p>
          <a:p>
            <a:pPr marL="609600" indent="-609600">
              <a:buSzTx/>
              <a:buFont typeface="Wingdings" pitchFamily="2" charset="2"/>
              <a:buAutoNum type="arabicPeriod"/>
            </a:pPr>
            <a:r>
              <a:rPr lang="en-US" sz="3600"/>
              <a:t>Particle size, </a:t>
            </a:r>
          </a:p>
          <a:p>
            <a:pPr marL="609600" indent="-609600">
              <a:buSzTx/>
              <a:buFont typeface="Wingdings" pitchFamily="2" charset="2"/>
              <a:buAutoNum type="arabicPeriod"/>
            </a:pPr>
            <a:r>
              <a:rPr lang="en-US" sz="3600"/>
              <a:t>Temperature, </a:t>
            </a:r>
          </a:p>
          <a:p>
            <a:pPr marL="609600" indent="-609600">
              <a:buSzTx/>
              <a:buFont typeface="Wingdings" pitchFamily="2" charset="2"/>
              <a:buAutoNum type="arabicPeriod"/>
            </a:pPr>
            <a:r>
              <a:rPr lang="en-US" sz="3600"/>
              <a:t>Wetness, and </a:t>
            </a:r>
          </a:p>
          <a:p>
            <a:pPr marL="609600" indent="-609600">
              <a:buSzTx/>
              <a:buFont typeface="Wingdings" pitchFamily="2" charset="2"/>
              <a:buAutoNum type="arabicPeriod"/>
            </a:pPr>
            <a:r>
              <a:rPr lang="en-US" sz="3600"/>
              <a:t>Strength (the final snow hardness).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201730" name="Rectangle 2"/>
          <p:cNvSpPr>
            <a:spLocks noGrp="1" noRot="1" noChangeArrowheads="1"/>
          </p:cNvSpPr>
          <p:nvPr>
            <p:ph type="title"/>
          </p:nvPr>
        </p:nvSpPr>
        <p:spPr>
          <a:xfrm>
            <a:off x="457200" y="274638"/>
            <a:ext cx="8229600" cy="1325562"/>
          </a:xfrm>
        </p:spPr>
        <p:txBody>
          <a:bodyPr/>
          <a:lstStyle/>
          <a:p>
            <a:r>
              <a:rPr lang="en-US" sz="4000">
                <a:solidFill>
                  <a:schemeClr val="hlink"/>
                </a:solidFill>
              </a:rPr>
              <a:t>Grooming Snow, Physical Properties, and Metamorphism</a:t>
            </a:r>
          </a:p>
        </p:txBody>
      </p:sp>
      <p:sp>
        <p:nvSpPr>
          <p:cNvPr id="201731" name="Rectangle 3"/>
          <p:cNvSpPr>
            <a:spLocks noGrp="1" noChangeArrowheads="1"/>
          </p:cNvSpPr>
          <p:nvPr>
            <p:ph type="body" idx="1"/>
          </p:nvPr>
        </p:nvSpPr>
        <p:spPr>
          <a:xfrm>
            <a:off x="457200" y="1905000"/>
            <a:ext cx="8229600" cy="4221163"/>
          </a:xfrm>
        </p:spPr>
        <p:txBody>
          <a:bodyPr/>
          <a:lstStyle/>
          <a:p>
            <a:r>
              <a:rPr lang="en-US" sz="3600"/>
              <a:t>Snow density (or the mass per unit volume of the snow) is not necessarily a good indicator of snow strength since very wet, unbonded, melt-freeze snow can be of very high density yet have very low strength.</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203778" name="Rectangle 2"/>
          <p:cNvSpPr>
            <a:spLocks noGrp="1" noRot="1" noChangeArrowheads="1"/>
          </p:cNvSpPr>
          <p:nvPr>
            <p:ph type="title"/>
          </p:nvPr>
        </p:nvSpPr>
        <p:spPr>
          <a:xfrm>
            <a:off x="457200" y="274638"/>
            <a:ext cx="8229600" cy="1325562"/>
          </a:xfrm>
        </p:spPr>
        <p:txBody>
          <a:bodyPr/>
          <a:lstStyle/>
          <a:p>
            <a:r>
              <a:rPr lang="en-US" sz="4000">
                <a:solidFill>
                  <a:schemeClr val="hlink"/>
                </a:solidFill>
              </a:rPr>
              <a:t>Grooming Snow, Physical Properties, and Metamorphism</a:t>
            </a:r>
          </a:p>
        </p:txBody>
      </p:sp>
      <p:sp>
        <p:nvSpPr>
          <p:cNvPr id="203779" name="Rectangle 3"/>
          <p:cNvSpPr>
            <a:spLocks noGrp="1" noChangeArrowheads="1"/>
          </p:cNvSpPr>
          <p:nvPr>
            <p:ph type="body" idx="1"/>
          </p:nvPr>
        </p:nvSpPr>
        <p:spPr>
          <a:xfrm>
            <a:off x="457200" y="1905000"/>
            <a:ext cx="8229600" cy="4221163"/>
          </a:xfrm>
        </p:spPr>
        <p:txBody>
          <a:bodyPr/>
          <a:lstStyle/>
          <a:p>
            <a:r>
              <a:rPr lang="en-US" sz="3600"/>
              <a:t>A snow particle size range from 1/32 inch to 3/16 inch (0.5 to 4.5 mm) is ideal for grooming.</a:t>
            </a:r>
          </a:p>
          <a:p>
            <a:r>
              <a:rPr lang="en-US" sz="3600"/>
              <a:t>Large particles or clumps that have developed (perhaps due to melt-freeze) may require more aggressive grooming techniques, such as tilling the snow.</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205826" name="Rectangle 2"/>
          <p:cNvSpPr>
            <a:spLocks noGrp="1" noRot="1" noChangeArrowheads="1"/>
          </p:cNvSpPr>
          <p:nvPr>
            <p:ph type="title"/>
          </p:nvPr>
        </p:nvSpPr>
        <p:spPr>
          <a:xfrm>
            <a:off x="457200" y="274638"/>
            <a:ext cx="8229600" cy="1325562"/>
          </a:xfrm>
        </p:spPr>
        <p:txBody>
          <a:bodyPr/>
          <a:lstStyle/>
          <a:p>
            <a:r>
              <a:rPr lang="en-US" sz="4000">
                <a:solidFill>
                  <a:schemeClr val="hlink"/>
                </a:solidFill>
              </a:rPr>
              <a:t>Grooming Snow, Physical Properties, and Metamorphism</a:t>
            </a:r>
          </a:p>
        </p:txBody>
      </p:sp>
      <p:sp>
        <p:nvSpPr>
          <p:cNvPr id="205827" name="Rectangle 3"/>
          <p:cNvSpPr>
            <a:spLocks noGrp="1" noChangeArrowheads="1"/>
          </p:cNvSpPr>
          <p:nvPr>
            <p:ph type="body" idx="1"/>
          </p:nvPr>
        </p:nvSpPr>
        <p:spPr>
          <a:xfrm>
            <a:off x="457200" y="1905000"/>
            <a:ext cx="8229600" cy="4221163"/>
          </a:xfrm>
        </p:spPr>
        <p:txBody>
          <a:bodyPr/>
          <a:lstStyle/>
          <a:p>
            <a:pPr>
              <a:lnSpc>
                <a:spcPct val="90000"/>
              </a:lnSpc>
            </a:pPr>
            <a:r>
              <a:rPr lang="en-US"/>
              <a:t>In many regions, the snowfall consists of relatively low density, small particulate snow and the snowpack remains dry. In such cases, a multi-blade drag can provide sufficient remixing of the snow surface.</a:t>
            </a:r>
          </a:p>
          <a:p>
            <a:pPr>
              <a:lnSpc>
                <a:spcPct val="90000"/>
              </a:lnSpc>
            </a:pPr>
            <a:r>
              <a:rPr lang="en-US"/>
              <a:t>It’s important for the groomer operator to become familiar with the variations in snow particle sizes to determine the most appropriate grooming techniques for their area.</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209922" name="Rectangle 2"/>
          <p:cNvSpPr>
            <a:spLocks noGrp="1" noRot="1" noChangeArrowheads="1"/>
          </p:cNvSpPr>
          <p:nvPr>
            <p:ph type="title"/>
          </p:nvPr>
        </p:nvSpPr>
        <p:spPr>
          <a:xfrm>
            <a:off x="457200" y="274638"/>
            <a:ext cx="8229600" cy="1325562"/>
          </a:xfrm>
        </p:spPr>
        <p:txBody>
          <a:bodyPr/>
          <a:lstStyle/>
          <a:p>
            <a:r>
              <a:rPr lang="en-US" sz="4000">
                <a:solidFill>
                  <a:schemeClr val="hlink"/>
                </a:solidFill>
              </a:rPr>
              <a:t>Grooming Snow, Physical Properties, and Metamorphism</a:t>
            </a:r>
          </a:p>
        </p:txBody>
      </p:sp>
      <p:sp>
        <p:nvSpPr>
          <p:cNvPr id="209923" name="Rectangle 3"/>
          <p:cNvSpPr>
            <a:spLocks noGrp="1" noChangeArrowheads="1"/>
          </p:cNvSpPr>
          <p:nvPr>
            <p:ph type="body" idx="1"/>
          </p:nvPr>
        </p:nvSpPr>
        <p:spPr>
          <a:xfrm>
            <a:off x="457200" y="1981200"/>
            <a:ext cx="8229600" cy="4144963"/>
          </a:xfrm>
        </p:spPr>
        <p:txBody>
          <a:bodyPr/>
          <a:lstStyle/>
          <a:p>
            <a:r>
              <a:rPr lang="en-US" sz="3600"/>
              <a:t>For bonding to occur, the snow’s temperature must be below freezing – less than 32 degrees F or 0 degrees C.</a:t>
            </a:r>
          </a:p>
          <a:p>
            <a:r>
              <a:rPr lang="en-US" sz="3600"/>
              <a:t>Well-bonded snow can be achieved at very cold temperatures (less than minus 40 degrees F or C ).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207874" name="Rectangle 2"/>
          <p:cNvSpPr>
            <a:spLocks noGrp="1" noRot="1" noChangeArrowheads="1"/>
          </p:cNvSpPr>
          <p:nvPr>
            <p:ph type="title"/>
          </p:nvPr>
        </p:nvSpPr>
        <p:spPr>
          <a:xfrm>
            <a:off x="457200" y="274638"/>
            <a:ext cx="8229600" cy="1325562"/>
          </a:xfrm>
        </p:spPr>
        <p:txBody>
          <a:bodyPr/>
          <a:lstStyle/>
          <a:p>
            <a:r>
              <a:rPr lang="en-US" sz="4000">
                <a:solidFill>
                  <a:schemeClr val="hlink"/>
                </a:solidFill>
              </a:rPr>
              <a:t>Grooming Snow, Physical Properties, and Metamorphism</a:t>
            </a:r>
          </a:p>
        </p:txBody>
      </p:sp>
      <p:sp>
        <p:nvSpPr>
          <p:cNvPr id="207875" name="Rectangle 3"/>
          <p:cNvSpPr>
            <a:spLocks noGrp="1" noChangeArrowheads="1"/>
          </p:cNvSpPr>
          <p:nvPr>
            <p:ph type="body" idx="1"/>
          </p:nvPr>
        </p:nvSpPr>
        <p:spPr>
          <a:xfrm>
            <a:off x="457200" y="1905000"/>
            <a:ext cx="8229600" cy="4221163"/>
          </a:xfrm>
        </p:spPr>
        <p:txBody>
          <a:bodyPr/>
          <a:lstStyle/>
          <a:p>
            <a:pPr>
              <a:lnSpc>
                <a:spcPct val="90000"/>
              </a:lnSpc>
            </a:pPr>
            <a:r>
              <a:rPr lang="en-US" sz="3600"/>
              <a:t>Since equi-temperature (ET) metamorphism is a water vapor pressure dominated process, water vapor is probably more available for vapor transport in warmer snow, which implies that bonding may occur at a more rapid rate when the processed snow is only a few degrees below freezing.</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211970" name="Rectangle 2"/>
          <p:cNvSpPr>
            <a:spLocks noGrp="1" noRot="1" noChangeArrowheads="1"/>
          </p:cNvSpPr>
          <p:nvPr>
            <p:ph type="title"/>
          </p:nvPr>
        </p:nvSpPr>
        <p:spPr>
          <a:xfrm>
            <a:off x="457200" y="274638"/>
            <a:ext cx="8229600" cy="715962"/>
          </a:xfrm>
        </p:spPr>
        <p:txBody>
          <a:bodyPr/>
          <a:lstStyle/>
          <a:p>
            <a:r>
              <a:rPr lang="en-US" sz="4000">
                <a:solidFill>
                  <a:schemeClr val="hlink"/>
                </a:solidFill>
              </a:rPr>
              <a:t>Grooming Snow and Metamorphism</a:t>
            </a:r>
          </a:p>
        </p:txBody>
      </p:sp>
      <p:sp>
        <p:nvSpPr>
          <p:cNvPr id="211971" name="Rectangle 3"/>
          <p:cNvSpPr>
            <a:spLocks noGrp="1" noChangeArrowheads="1"/>
          </p:cNvSpPr>
          <p:nvPr>
            <p:ph type="body" idx="1"/>
          </p:nvPr>
        </p:nvSpPr>
        <p:spPr>
          <a:xfrm>
            <a:off x="457200" y="1295400"/>
            <a:ext cx="8229600" cy="4953000"/>
          </a:xfrm>
        </p:spPr>
        <p:txBody>
          <a:bodyPr/>
          <a:lstStyle/>
          <a:p>
            <a:pPr>
              <a:lnSpc>
                <a:spcPct val="80000"/>
              </a:lnSpc>
            </a:pPr>
            <a:r>
              <a:rPr lang="en-US"/>
              <a:t>The most critical factor is allowing sufficient time for snow to sinter (set-up). </a:t>
            </a:r>
          </a:p>
          <a:p>
            <a:pPr>
              <a:lnSpc>
                <a:spcPct val="80000"/>
              </a:lnSpc>
            </a:pPr>
            <a:r>
              <a:rPr lang="en-US"/>
              <a:t>It is highly recommended that grooming occur post-sunset since the snow surface does absorb some solar radiation during the day, which increases the snow’s surface temperature. </a:t>
            </a:r>
          </a:p>
          <a:p>
            <a:pPr>
              <a:lnSpc>
                <a:spcPct val="80000"/>
              </a:lnSpc>
            </a:pPr>
            <a:r>
              <a:rPr lang="en-US"/>
              <a:t>Equi-temperature metamorphism conditions, and therefore better conditions for trail set-up, are more easily achieved after sunset.</a:t>
            </a:r>
          </a:p>
          <a:p>
            <a:pPr>
              <a:lnSpc>
                <a:spcPct val="80000"/>
              </a:lnSpc>
            </a:pPr>
            <a:r>
              <a:rPr lang="en-US"/>
              <a:t>“Overnight” set-up time is preferable to allow sufficient time for snow to sinter.</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04450" name="Rectangle 2"/>
          <p:cNvSpPr>
            <a:spLocks noGrp="1" noRot="1" noChangeArrowheads="1"/>
          </p:cNvSpPr>
          <p:nvPr>
            <p:ph type="title"/>
          </p:nvPr>
        </p:nvSpPr>
        <p:spPr>
          <a:xfrm>
            <a:off x="457200" y="274638"/>
            <a:ext cx="8229600" cy="1554162"/>
          </a:xfrm>
        </p:spPr>
        <p:txBody>
          <a:bodyPr/>
          <a:lstStyle/>
          <a:p>
            <a:r>
              <a:rPr lang="en-US">
                <a:solidFill>
                  <a:schemeClr val="hlink"/>
                </a:solidFill>
              </a:rPr>
              <a:t>Groomer Operator Training</a:t>
            </a:r>
            <a:br>
              <a:rPr lang="en-US">
                <a:solidFill>
                  <a:schemeClr val="hlink"/>
                </a:solidFill>
              </a:rPr>
            </a:br>
            <a:r>
              <a:rPr lang="en-US" i="1">
                <a:solidFill>
                  <a:schemeClr val="hlink"/>
                </a:solidFill>
              </a:rPr>
              <a:t>Core Components Checklist</a:t>
            </a:r>
          </a:p>
        </p:txBody>
      </p:sp>
      <p:sp>
        <p:nvSpPr>
          <p:cNvPr id="104451" name="Rectangle 3"/>
          <p:cNvSpPr>
            <a:spLocks noGrp="1" noChangeArrowheads="1"/>
          </p:cNvSpPr>
          <p:nvPr>
            <p:ph type="body" idx="1"/>
          </p:nvPr>
        </p:nvSpPr>
        <p:spPr>
          <a:xfrm>
            <a:off x="457200" y="1905000"/>
            <a:ext cx="8229600" cy="4221163"/>
          </a:xfrm>
        </p:spPr>
        <p:txBody>
          <a:bodyPr/>
          <a:lstStyle/>
          <a:p>
            <a:pPr marL="609600" indent="-609600">
              <a:buSzTx/>
              <a:buFont typeface="Wingdings" pitchFamily="2" charset="2"/>
              <a:buAutoNum type="arabicPeriod" startAt="5"/>
            </a:pPr>
            <a:r>
              <a:rPr lang="en-US"/>
              <a:t>Demonstrate proper equipment operation techniques and procedures.</a:t>
            </a:r>
          </a:p>
          <a:p>
            <a:pPr marL="609600" indent="-609600">
              <a:buSzTx/>
              <a:buFont typeface="Wingdings" pitchFamily="2" charset="2"/>
              <a:buAutoNum type="arabicPeriod" startAt="5"/>
            </a:pPr>
            <a:r>
              <a:rPr lang="en-US"/>
              <a:t>Perform proper equipment inspection and maintenance.</a:t>
            </a:r>
          </a:p>
          <a:p>
            <a:pPr marL="609600" indent="-609600">
              <a:buSzTx/>
              <a:buFont typeface="Wingdings" pitchFamily="2" charset="2"/>
              <a:buAutoNum type="arabicPeriod" startAt="5"/>
            </a:pPr>
            <a:r>
              <a:rPr lang="en-US"/>
              <a:t>Perform proper record keeping.</a:t>
            </a:r>
          </a:p>
          <a:p>
            <a:pPr marL="609600" indent="-609600">
              <a:buSzTx/>
              <a:buFont typeface="Wingdings" pitchFamily="2" charset="2"/>
              <a:buAutoNum type="arabicPeriod" startAt="5"/>
            </a:pPr>
            <a:r>
              <a:rPr lang="en-US"/>
              <a:t>Know the local area and local procedures.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214018" name="Rectangle 2"/>
          <p:cNvSpPr>
            <a:spLocks noGrp="1" noRot="1" noChangeArrowheads="1"/>
          </p:cNvSpPr>
          <p:nvPr>
            <p:ph type="title"/>
          </p:nvPr>
        </p:nvSpPr>
        <p:spPr>
          <a:xfrm>
            <a:off x="457200" y="274638"/>
            <a:ext cx="8229600" cy="1325562"/>
          </a:xfrm>
        </p:spPr>
        <p:txBody>
          <a:bodyPr/>
          <a:lstStyle/>
          <a:p>
            <a:r>
              <a:rPr lang="en-US" sz="4000">
                <a:solidFill>
                  <a:schemeClr val="hlink"/>
                </a:solidFill>
              </a:rPr>
              <a:t>Grooming Snow, Physical Properties, and Metamorphism</a:t>
            </a:r>
          </a:p>
        </p:txBody>
      </p:sp>
      <p:sp>
        <p:nvSpPr>
          <p:cNvPr id="214019" name="Rectangle 3"/>
          <p:cNvSpPr>
            <a:spLocks noGrp="1" noChangeArrowheads="1"/>
          </p:cNvSpPr>
          <p:nvPr>
            <p:ph type="body" idx="1"/>
          </p:nvPr>
        </p:nvSpPr>
        <p:spPr>
          <a:xfrm>
            <a:off x="457200" y="1905000"/>
            <a:ext cx="8229600" cy="4221163"/>
          </a:xfrm>
        </p:spPr>
        <p:txBody>
          <a:bodyPr/>
          <a:lstStyle/>
          <a:p>
            <a:pPr>
              <a:lnSpc>
                <a:spcPct val="90000"/>
              </a:lnSpc>
            </a:pPr>
            <a:r>
              <a:rPr lang="en-US" sz="3600"/>
              <a:t>Very warm, wet, or saturated snow will not be cohesive. However, if the temperature is dropping wet snow may refreeze overnight.</a:t>
            </a:r>
          </a:p>
          <a:p>
            <a:pPr>
              <a:lnSpc>
                <a:spcPct val="90000"/>
              </a:lnSpc>
            </a:pPr>
            <a:r>
              <a:rPr lang="en-US" sz="3600"/>
              <a:t>Freshly fallen, cold, dry snow will not readily stick together. However, grooming and compacting this type of snow will enhance its ability to form bonds or “set-up.”</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7"/>
          <p:cNvSpPr>
            <a:spLocks noGrp="1"/>
          </p:cNvSpPr>
          <p:nvPr>
            <p:ph type="ftr" sz="quarter" idx="12"/>
          </p:nvPr>
        </p:nvSpPr>
        <p:spPr/>
        <p:txBody>
          <a:bodyPr/>
          <a:lstStyle/>
          <a:p>
            <a:r>
              <a:rPr lang="en-US"/>
              <a:t>International Association of Snowmobile Administrators</a:t>
            </a:r>
          </a:p>
        </p:txBody>
      </p:sp>
      <p:sp>
        <p:nvSpPr>
          <p:cNvPr id="27650" name="Rectangle 2"/>
          <p:cNvSpPr>
            <a:spLocks noGrp="1" noRot="1" noChangeArrowheads="1"/>
          </p:cNvSpPr>
          <p:nvPr>
            <p:ph type="title"/>
          </p:nvPr>
        </p:nvSpPr>
        <p:spPr>
          <a:xfrm>
            <a:off x="457200" y="274638"/>
            <a:ext cx="8229600" cy="944562"/>
          </a:xfrm>
        </p:spPr>
        <p:txBody>
          <a:bodyPr/>
          <a:lstStyle/>
          <a:p>
            <a:r>
              <a:rPr lang="en-US">
                <a:solidFill>
                  <a:schemeClr val="hlink"/>
                </a:solidFill>
              </a:rPr>
              <a:t>Grooming Tractor</a:t>
            </a:r>
          </a:p>
        </p:txBody>
      </p:sp>
      <p:sp>
        <p:nvSpPr>
          <p:cNvPr id="27656" name="Rectangle 8"/>
          <p:cNvSpPr>
            <a:spLocks noGrp="1" noChangeArrowheads="1"/>
          </p:cNvSpPr>
          <p:nvPr>
            <p:ph type="body" sz="half" idx="3"/>
          </p:nvPr>
        </p:nvSpPr>
        <p:spPr>
          <a:xfrm>
            <a:off x="457200" y="3962400"/>
            <a:ext cx="8229600" cy="2438400"/>
          </a:xfrm>
        </p:spPr>
        <p:txBody>
          <a:bodyPr/>
          <a:lstStyle/>
          <a:p>
            <a:pPr>
              <a:lnSpc>
                <a:spcPct val="90000"/>
              </a:lnSpc>
            </a:pPr>
            <a:r>
              <a:rPr lang="en-US" sz="3600"/>
              <a:t>A heavy-duty, two or four-tracked, over-snow specialty vehicle, or </a:t>
            </a:r>
          </a:p>
          <a:p>
            <a:pPr>
              <a:lnSpc>
                <a:spcPct val="90000"/>
              </a:lnSpc>
            </a:pPr>
            <a:r>
              <a:rPr lang="en-US" sz="3600"/>
              <a:t>A farm tractor equipped with a track conversion.</a:t>
            </a:r>
          </a:p>
        </p:txBody>
      </p:sp>
      <p:pic>
        <p:nvPicPr>
          <p:cNvPr id="27659" name="Picture 11" descr="pb100_trail_420"/>
          <p:cNvPicPr>
            <a:picLocks noGrp="1" noChangeAspect="1" noChangeArrowheads="1"/>
          </p:cNvPicPr>
          <p:nvPr>
            <p:ph sz="quarter" idx="1"/>
          </p:nvPr>
        </p:nvPicPr>
        <p:blipFill>
          <a:blip r:embed="rId3" cstate="screen"/>
          <a:srcRect/>
          <a:stretch>
            <a:fillRect/>
          </a:stretch>
        </p:blipFill>
        <p:spPr>
          <a:xfrm>
            <a:off x="228600" y="1879600"/>
            <a:ext cx="4800600" cy="1738313"/>
          </a:xfrm>
          <a:noFill/>
          <a:ln/>
        </p:spPr>
      </p:pic>
      <p:pic>
        <p:nvPicPr>
          <p:cNvPr id="27660" name="Picture 12" descr="groom4a"/>
          <p:cNvPicPr>
            <a:picLocks noGrp="1" noChangeAspect="1" noChangeArrowheads="1"/>
          </p:cNvPicPr>
          <p:nvPr>
            <p:ph sz="quarter" idx="2"/>
          </p:nvPr>
        </p:nvPicPr>
        <p:blipFill>
          <a:blip r:embed="rId4" cstate="screen"/>
          <a:srcRect/>
          <a:stretch>
            <a:fillRect/>
          </a:stretch>
        </p:blipFill>
        <p:spPr>
          <a:xfrm>
            <a:off x="4876800" y="1393825"/>
            <a:ext cx="3297238" cy="2392363"/>
          </a:xfrm>
          <a:noFill/>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7"/>
          <p:cNvSpPr>
            <a:spLocks noGrp="1"/>
          </p:cNvSpPr>
          <p:nvPr>
            <p:ph type="ftr" sz="quarter" idx="12"/>
          </p:nvPr>
        </p:nvSpPr>
        <p:spPr/>
        <p:txBody>
          <a:bodyPr/>
          <a:lstStyle/>
          <a:p>
            <a:r>
              <a:rPr lang="en-US"/>
              <a:t>International Association of Snowmobile Administrators</a:t>
            </a:r>
          </a:p>
        </p:txBody>
      </p:sp>
      <p:sp>
        <p:nvSpPr>
          <p:cNvPr id="25602" name="Rectangle 2"/>
          <p:cNvSpPr>
            <a:spLocks noGrp="1" noRot="1" noChangeArrowheads="1"/>
          </p:cNvSpPr>
          <p:nvPr>
            <p:ph type="title"/>
          </p:nvPr>
        </p:nvSpPr>
        <p:spPr>
          <a:xfrm>
            <a:off x="457200" y="274638"/>
            <a:ext cx="8229600" cy="868362"/>
          </a:xfrm>
        </p:spPr>
        <p:txBody>
          <a:bodyPr/>
          <a:lstStyle/>
          <a:p>
            <a:r>
              <a:rPr lang="en-US">
                <a:solidFill>
                  <a:schemeClr val="hlink"/>
                </a:solidFill>
              </a:rPr>
              <a:t>Grooming Tractor</a:t>
            </a:r>
          </a:p>
        </p:txBody>
      </p:sp>
      <p:sp>
        <p:nvSpPr>
          <p:cNvPr id="25606" name="Rectangle 6"/>
          <p:cNvSpPr>
            <a:spLocks noGrp="1" noChangeArrowheads="1"/>
          </p:cNvSpPr>
          <p:nvPr>
            <p:ph type="body" sz="half" idx="3"/>
          </p:nvPr>
        </p:nvSpPr>
        <p:spPr>
          <a:xfrm>
            <a:off x="457200" y="3810000"/>
            <a:ext cx="8229600" cy="2438400"/>
          </a:xfrm>
        </p:spPr>
        <p:txBody>
          <a:bodyPr/>
          <a:lstStyle/>
          <a:p>
            <a:r>
              <a:rPr lang="en-US" sz="3600"/>
              <a:t>Primary purpose is to provide power to pull an implement (drag), power a tiller, or carry a compactor bar across top of snow. </a:t>
            </a:r>
          </a:p>
          <a:p>
            <a:r>
              <a:rPr lang="en-US" sz="3600"/>
              <a:t>May also carry a front blade.</a:t>
            </a:r>
          </a:p>
        </p:txBody>
      </p:sp>
      <p:pic>
        <p:nvPicPr>
          <p:cNvPr id="25608" name="Picture 8" descr="surtrac"/>
          <p:cNvPicPr>
            <a:picLocks noGrp="1" noChangeAspect="1" noChangeArrowheads="1"/>
          </p:cNvPicPr>
          <p:nvPr>
            <p:ph sz="quarter" idx="2"/>
          </p:nvPr>
        </p:nvPicPr>
        <p:blipFill>
          <a:blip r:embed="rId3" cstate="screen"/>
          <a:srcRect/>
          <a:stretch>
            <a:fillRect/>
          </a:stretch>
        </p:blipFill>
        <p:spPr>
          <a:xfrm>
            <a:off x="3657600" y="1219200"/>
            <a:ext cx="4724400" cy="2514600"/>
          </a:xfrm>
          <a:noFill/>
          <a:ln/>
        </p:spPr>
      </p:pic>
      <p:pic>
        <p:nvPicPr>
          <p:cNvPr id="25612" name="Picture 12" descr="groom2b"/>
          <p:cNvPicPr>
            <a:picLocks noGrp="1" noChangeAspect="1" noChangeArrowheads="1"/>
          </p:cNvPicPr>
          <p:nvPr>
            <p:ph sz="quarter" idx="1"/>
          </p:nvPr>
        </p:nvPicPr>
        <p:blipFill>
          <a:blip r:embed="rId4" cstate="screen"/>
          <a:srcRect/>
          <a:stretch>
            <a:fillRect/>
          </a:stretch>
        </p:blipFill>
        <p:spPr>
          <a:xfrm>
            <a:off x="762000" y="1219200"/>
            <a:ext cx="2525713" cy="2566988"/>
          </a:xfrm>
          <a:noFill/>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7"/>
          <p:cNvSpPr>
            <a:spLocks noGrp="1"/>
          </p:cNvSpPr>
          <p:nvPr>
            <p:ph type="ftr" sz="quarter" idx="12"/>
          </p:nvPr>
        </p:nvSpPr>
        <p:spPr/>
        <p:txBody>
          <a:bodyPr/>
          <a:lstStyle/>
          <a:p>
            <a:r>
              <a:rPr lang="en-US"/>
              <a:t>International Association of Snowmobile Administrators</a:t>
            </a:r>
          </a:p>
        </p:txBody>
      </p:sp>
      <p:sp>
        <p:nvSpPr>
          <p:cNvPr id="33794" name="Rectangle 2"/>
          <p:cNvSpPr>
            <a:spLocks noGrp="1" noRot="1" noChangeArrowheads="1"/>
          </p:cNvSpPr>
          <p:nvPr>
            <p:ph type="title"/>
          </p:nvPr>
        </p:nvSpPr>
        <p:spPr>
          <a:xfrm>
            <a:off x="457200" y="274638"/>
            <a:ext cx="8229600" cy="792162"/>
          </a:xfrm>
        </p:spPr>
        <p:txBody>
          <a:bodyPr/>
          <a:lstStyle/>
          <a:p>
            <a:r>
              <a:rPr lang="en-US">
                <a:solidFill>
                  <a:schemeClr val="hlink"/>
                </a:solidFill>
              </a:rPr>
              <a:t>Trail Grooming</a:t>
            </a:r>
          </a:p>
        </p:txBody>
      </p:sp>
      <p:sp>
        <p:nvSpPr>
          <p:cNvPr id="33798" name="Rectangle 6"/>
          <p:cNvSpPr>
            <a:spLocks noGrp="1" noChangeArrowheads="1"/>
          </p:cNvSpPr>
          <p:nvPr>
            <p:ph type="body" sz="half" idx="3"/>
          </p:nvPr>
        </p:nvSpPr>
        <p:spPr>
          <a:xfrm>
            <a:off x="457200" y="4038600"/>
            <a:ext cx="8229600" cy="2087563"/>
          </a:xfrm>
        </p:spPr>
        <p:txBody>
          <a:bodyPr/>
          <a:lstStyle/>
          <a:p>
            <a:pPr>
              <a:lnSpc>
                <a:spcPct val="90000"/>
              </a:lnSpc>
            </a:pPr>
            <a:r>
              <a:rPr lang="en-US" sz="3600"/>
              <a:t>Actual “grooming” work is performed by a rear implement (drag/planer, tiller, or compactor bar) used in conjunction with a blade on front of the tractor.</a:t>
            </a:r>
          </a:p>
        </p:txBody>
      </p:sp>
      <p:pic>
        <p:nvPicPr>
          <p:cNvPr id="33800" name="Picture 8" descr="tucker"/>
          <p:cNvPicPr>
            <a:picLocks noGrp="1" noChangeAspect="1" noChangeArrowheads="1"/>
          </p:cNvPicPr>
          <p:nvPr>
            <p:ph sz="quarter" idx="1"/>
          </p:nvPr>
        </p:nvPicPr>
        <p:blipFill>
          <a:blip r:embed="rId3" cstate="screen"/>
          <a:srcRect/>
          <a:stretch>
            <a:fillRect/>
          </a:stretch>
        </p:blipFill>
        <p:spPr>
          <a:xfrm>
            <a:off x="457200" y="1371600"/>
            <a:ext cx="4241800" cy="2325688"/>
          </a:xfrm>
          <a:noFill/>
          <a:ln/>
        </p:spPr>
      </p:pic>
      <p:pic>
        <p:nvPicPr>
          <p:cNvPr id="33802" name="Picture 10" descr="groom2a"/>
          <p:cNvPicPr>
            <a:picLocks noGrp="1" noChangeAspect="1" noChangeArrowheads="1"/>
          </p:cNvPicPr>
          <p:nvPr>
            <p:ph sz="quarter" idx="2"/>
          </p:nvPr>
        </p:nvPicPr>
        <p:blipFill>
          <a:blip r:embed="rId4" cstate="screen"/>
          <a:srcRect/>
          <a:stretch>
            <a:fillRect/>
          </a:stretch>
        </p:blipFill>
        <p:spPr>
          <a:xfrm>
            <a:off x="4724400" y="1371600"/>
            <a:ext cx="3671888" cy="2320925"/>
          </a:xfrm>
          <a:noFill/>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36866" name="Rectangle 2"/>
          <p:cNvSpPr>
            <a:spLocks noGrp="1" noRot="1" noChangeArrowheads="1"/>
          </p:cNvSpPr>
          <p:nvPr>
            <p:ph type="title"/>
          </p:nvPr>
        </p:nvSpPr>
        <p:spPr>
          <a:xfrm>
            <a:off x="457200" y="274638"/>
            <a:ext cx="8229600" cy="1096962"/>
          </a:xfrm>
        </p:spPr>
        <p:txBody>
          <a:bodyPr/>
          <a:lstStyle/>
          <a:p>
            <a:r>
              <a:rPr lang="en-US">
                <a:solidFill>
                  <a:schemeClr val="hlink"/>
                </a:solidFill>
              </a:rPr>
              <a:t>Progression of Mogul Formation: </a:t>
            </a:r>
            <a:r>
              <a:rPr lang="en-US" sz="4000">
                <a:solidFill>
                  <a:srgbClr val="00FF00"/>
                </a:solidFill>
              </a:rPr>
              <a:t>Pattern of Mounds &amp; Dips</a:t>
            </a:r>
          </a:p>
        </p:txBody>
      </p:sp>
      <p:pic>
        <p:nvPicPr>
          <p:cNvPr id="36869" name="Picture 5" descr="Mongul Formation"/>
          <p:cNvPicPr>
            <a:picLocks noGrp="1" noChangeAspect="1" noChangeArrowheads="1"/>
          </p:cNvPicPr>
          <p:nvPr>
            <p:ph idx="1"/>
          </p:nvPr>
        </p:nvPicPr>
        <p:blipFill>
          <a:blip r:embed="rId3" cstate="screen"/>
          <a:srcRect/>
          <a:stretch>
            <a:fillRect/>
          </a:stretch>
        </p:blipFill>
        <p:spPr>
          <a:xfrm>
            <a:off x="914400" y="1503363"/>
            <a:ext cx="7391400" cy="4699000"/>
          </a:xfrm>
          <a:noFill/>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40962" name="Rectangle 2"/>
          <p:cNvSpPr>
            <a:spLocks noGrp="1" noRot="1" noChangeArrowheads="1"/>
          </p:cNvSpPr>
          <p:nvPr>
            <p:ph type="title"/>
          </p:nvPr>
        </p:nvSpPr>
        <p:spPr/>
        <p:txBody>
          <a:bodyPr/>
          <a:lstStyle/>
          <a:p>
            <a:r>
              <a:rPr lang="en-US">
                <a:solidFill>
                  <a:schemeClr val="hlink"/>
                </a:solidFill>
              </a:rPr>
              <a:t>Four Steps of Trail Grooming</a:t>
            </a:r>
          </a:p>
        </p:txBody>
      </p:sp>
      <p:sp>
        <p:nvSpPr>
          <p:cNvPr id="40963" name="Rectangle 3"/>
          <p:cNvSpPr>
            <a:spLocks noGrp="1" noChangeArrowheads="1"/>
          </p:cNvSpPr>
          <p:nvPr>
            <p:ph type="body" idx="1"/>
          </p:nvPr>
        </p:nvSpPr>
        <p:spPr>
          <a:xfrm>
            <a:off x="457200" y="1981200"/>
            <a:ext cx="8229600" cy="4144963"/>
          </a:xfrm>
        </p:spPr>
        <p:txBody>
          <a:bodyPr/>
          <a:lstStyle/>
          <a:p>
            <a:pPr marL="609600" indent="-609600">
              <a:buSzTx/>
              <a:buFont typeface="Wingdings" pitchFamily="2" charset="2"/>
              <a:buAutoNum type="arabicPeriod"/>
            </a:pPr>
            <a:r>
              <a:rPr lang="en-US" sz="4000"/>
              <a:t>Removal of moguls. </a:t>
            </a:r>
          </a:p>
          <a:p>
            <a:pPr marL="609600" indent="-609600">
              <a:buSzTx/>
              <a:buFont typeface="Wingdings" pitchFamily="2" charset="2"/>
              <a:buAutoNum type="arabicPeriod"/>
            </a:pPr>
            <a:r>
              <a:rPr lang="en-US" sz="4000"/>
              <a:t>Processing the snow. </a:t>
            </a:r>
          </a:p>
          <a:p>
            <a:pPr marL="609600" indent="-609600">
              <a:buSzTx/>
              <a:buFont typeface="Wingdings" pitchFamily="2" charset="2"/>
              <a:buAutoNum type="arabicPeriod"/>
            </a:pPr>
            <a:r>
              <a:rPr lang="en-US" sz="4000"/>
              <a:t>Compression of the processed snow. </a:t>
            </a:r>
          </a:p>
          <a:p>
            <a:pPr marL="609600" indent="-609600">
              <a:buSzTx/>
              <a:buFont typeface="Wingdings" pitchFamily="2" charset="2"/>
              <a:buAutoNum type="arabicPeriod"/>
            </a:pPr>
            <a:r>
              <a:rPr lang="en-US" sz="4000"/>
              <a:t>Trail setup.</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43010" name="Rectangle 2"/>
          <p:cNvSpPr>
            <a:spLocks noGrp="1" noRot="1" noChangeArrowheads="1"/>
          </p:cNvSpPr>
          <p:nvPr>
            <p:ph type="title"/>
          </p:nvPr>
        </p:nvSpPr>
        <p:spPr>
          <a:xfrm>
            <a:off x="457200" y="274638"/>
            <a:ext cx="8229600" cy="792162"/>
          </a:xfrm>
        </p:spPr>
        <p:txBody>
          <a:bodyPr/>
          <a:lstStyle/>
          <a:p>
            <a:r>
              <a:rPr lang="en-US">
                <a:solidFill>
                  <a:schemeClr val="hlink"/>
                </a:solidFill>
              </a:rPr>
              <a:t>Step 1: Removal of Moguls</a:t>
            </a:r>
          </a:p>
        </p:txBody>
      </p:sp>
      <p:pic>
        <p:nvPicPr>
          <p:cNvPr id="43012" name="Picture 4" descr="Removing the Mogols"/>
          <p:cNvPicPr>
            <a:picLocks noGrp="1" noChangeAspect="1" noChangeArrowheads="1"/>
          </p:cNvPicPr>
          <p:nvPr>
            <p:ph sz="half" idx="1"/>
          </p:nvPr>
        </p:nvPicPr>
        <p:blipFill>
          <a:blip r:embed="rId3" cstate="screen"/>
          <a:srcRect/>
          <a:stretch>
            <a:fillRect/>
          </a:stretch>
        </p:blipFill>
        <p:spPr>
          <a:xfrm>
            <a:off x="381000" y="1312863"/>
            <a:ext cx="8382000" cy="2860675"/>
          </a:xfrm>
          <a:noFill/>
          <a:ln/>
        </p:spPr>
      </p:pic>
      <p:sp>
        <p:nvSpPr>
          <p:cNvPr id="43011" name="Rectangle 3"/>
          <p:cNvSpPr>
            <a:spLocks noGrp="1" noChangeArrowheads="1"/>
          </p:cNvSpPr>
          <p:nvPr>
            <p:ph type="body" sz="half" idx="2"/>
          </p:nvPr>
        </p:nvSpPr>
        <p:spPr>
          <a:xfrm>
            <a:off x="457200" y="4419600"/>
            <a:ext cx="8229600" cy="1706563"/>
          </a:xfrm>
        </p:spPr>
        <p:txBody>
          <a:bodyPr/>
          <a:lstStyle/>
          <a:p>
            <a:pPr>
              <a:lnSpc>
                <a:spcPct val="90000"/>
              </a:lnSpc>
              <a:buFont typeface="Wingdings" pitchFamily="2" charset="2"/>
              <a:buNone/>
            </a:pPr>
            <a:r>
              <a:rPr lang="en-US" sz="3600"/>
              <a:t>  </a:t>
            </a:r>
            <a:r>
              <a:rPr lang="en-US" sz="3600" b="1">
                <a:solidFill>
                  <a:schemeClr val="hlink"/>
                </a:solidFill>
                <a:effectLst/>
              </a:rPr>
              <a:t>The planer blade cutting depth should cut to the bottom of the mogul’s dip, but not into the compacted trail bed.</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59394" name="Rectangle 2"/>
          <p:cNvSpPr>
            <a:spLocks noGrp="1" noRot="1" noChangeArrowheads="1"/>
          </p:cNvSpPr>
          <p:nvPr>
            <p:ph type="title"/>
          </p:nvPr>
        </p:nvSpPr>
        <p:spPr>
          <a:xfrm>
            <a:off x="457200" y="274638"/>
            <a:ext cx="8229600" cy="792162"/>
          </a:xfrm>
        </p:spPr>
        <p:txBody>
          <a:bodyPr/>
          <a:lstStyle/>
          <a:p>
            <a:r>
              <a:rPr lang="en-US">
                <a:solidFill>
                  <a:schemeClr val="hlink"/>
                </a:solidFill>
              </a:rPr>
              <a:t>Step 1: Removal of Moguls</a:t>
            </a:r>
          </a:p>
        </p:txBody>
      </p:sp>
      <p:sp>
        <p:nvSpPr>
          <p:cNvPr id="59395" name="Rectangle 3"/>
          <p:cNvSpPr>
            <a:spLocks noGrp="1" noChangeArrowheads="1"/>
          </p:cNvSpPr>
          <p:nvPr>
            <p:ph type="body" sz="half" idx="1"/>
          </p:nvPr>
        </p:nvSpPr>
        <p:spPr>
          <a:xfrm>
            <a:off x="457200" y="1143000"/>
            <a:ext cx="8229600" cy="2209800"/>
          </a:xfrm>
        </p:spPr>
        <p:txBody>
          <a:bodyPr/>
          <a:lstStyle/>
          <a:p>
            <a:r>
              <a:rPr lang="en-US" sz="3600"/>
              <a:t>Critical to remove the entire mogul profile.</a:t>
            </a:r>
          </a:p>
          <a:p>
            <a:r>
              <a:rPr lang="en-US" sz="3600"/>
              <a:t>Cutting off just the top leaves a “memory.”</a:t>
            </a:r>
          </a:p>
          <a:p>
            <a:r>
              <a:rPr lang="en-US" sz="3600"/>
              <a:t>But don’t cut into the trail base below dip.</a:t>
            </a:r>
          </a:p>
        </p:txBody>
      </p:sp>
      <p:pic>
        <p:nvPicPr>
          <p:cNvPr id="59396" name="Picture 4" descr="Removing the Mogols"/>
          <p:cNvPicPr>
            <a:picLocks noGrp="1" noChangeAspect="1" noChangeArrowheads="1"/>
          </p:cNvPicPr>
          <p:nvPr>
            <p:ph sz="half" idx="2"/>
          </p:nvPr>
        </p:nvPicPr>
        <p:blipFill>
          <a:blip r:embed="rId3" cstate="screen"/>
          <a:srcRect/>
          <a:stretch>
            <a:fillRect/>
          </a:stretch>
        </p:blipFill>
        <p:spPr>
          <a:xfrm>
            <a:off x="685800" y="3352800"/>
            <a:ext cx="7772400" cy="2752725"/>
          </a:xfrm>
          <a:noFill/>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48130" name="Rectangle 2"/>
          <p:cNvSpPr>
            <a:spLocks noGrp="1" noRot="1" noChangeArrowheads="1"/>
          </p:cNvSpPr>
          <p:nvPr>
            <p:ph type="title"/>
          </p:nvPr>
        </p:nvSpPr>
        <p:spPr>
          <a:xfrm>
            <a:off x="457200" y="274638"/>
            <a:ext cx="8229600" cy="868362"/>
          </a:xfrm>
        </p:spPr>
        <p:txBody>
          <a:bodyPr/>
          <a:lstStyle/>
          <a:p>
            <a:r>
              <a:rPr lang="en-US">
                <a:solidFill>
                  <a:schemeClr val="hlink"/>
                </a:solidFill>
              </a:rPr>
              <a:t>Removal of Moguls: Limitations</a:t>
            </a:r>
          </a:p>
        </p:txBody>
      </p:sp>
      <p:sp>
        <p:nvSpPr>
          <p:cNvPr id="48131" name="Rectangle 3"/>
          <p:cNvSpPr>
            <a:spLocks noGrp="1" noChangeArrowheads="1"/>
          </p:cNvSpPr>
          <p:nvPr>
            <p:ph type="body" idx="1"/>
          </p:nvPr>
        </p:nvSpPr>
        <p:spPr>
          <a:xfrm>
            <a:off x="457200" y="1371600"/>
            <a:ext cx="8229600" cy="4953000"/>
          </a:xfrm>
        </p:spPr>
        <p:txBody>
          <a:bodyPr/>
          <a:lstStyle/>
          <a:p>
            <a:pPr marL="609600" indent="-609600">
              <a:lnSpc>
                <a:spcPct val="90000"/>
              </a:lnSpc>
              <a:buSzTx/>
              <a:buFont typeface="Wingdings" pitchFamily="2" charset="2"/>
              <a:buAutoNum type="arabicPeriod"/>
            </a:pPr>
            <a:r>
              <a:rPr lang="en-US" sz="3600"/>
              <a:t>If bare ground at bottom of dip, don’t cut whole mound off since it could damage equipment and destroy whatever hardened trail base there may be.</a:t>
            </a:r>
          </a:p>
          <a:p>
            <a:pPr marL="609600" indent="-609600">
              <a:lnSpc>
                <a:spcPct val="90000"/>
              </a:lnSpc>
              <a:buSzTx/>
              <a:buFont typeface="Wingdings" pitchFamily="2" charset="2"/>
              <a:buAutoNum type="arabicPeriod"/>
            </a:pPr>
            <a:r>
              <a:rPr lang="en-US" sz="3600"/>
              <a:t>If using a single blade drag and moguls are deep, will likely spill/waste snow out side of drag by trying to cut too deep: save the snow versus trying to cut it all off.</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49154" name="Rectangle 2"/>
          <p:cNvSpPr>
            <a:spLocks noGrp="1" noRot="1" noChangeArrowheads="1"/>
          </p:cNvSpPr>
          <p:nvPr>
            <p:ph type="title"/>
          </p:nvPr>
        </p:nvSpPr>
        <p:spPr>
          <a:xfrm>
            <a:off x="457200" y="274638"/>
            <a:ext cx="8229600" cy="868362"/>
          </a:xfrm>
        </p:spPr>
        <p:txBody>
          <a:bodyPr/>
          <a:lstStyle/>
          <a:p>
            <a:r>
              <a:rPr lang="en-US">
                <a:solidFill>
                  <a:schemeClr val="hlink"/>
                </a:solidFill>
              </a:rPr>
              <a:t>Removal of Moguls: Limitations</a:t>
            </a:r>
          </a:p>
        </p:txBody>
      </p:sp>
      <p:sp>
        <p:nvSpPr>
          <p:cNvPr id="49155" name="Rectangle 3"/>
          <p:cNvSpPr>
            <a:spLocks noGrp="1" noChangeArrowheads="1"/>
          </p:cNvSpPr>
          <p:nvPr>
            <p:ph type="body" idx="1"/>
          </p:nvPr>
        </p:nvSpPr>
        <p:spPr/>
        <p:txBody>
          <a:bodyPr/>
          <a:lstStyle/>
          <a:p>
            <a:pPr marL="609600" indent="-609600">
              <a:buSzTx/>
              <a:buFont typeface="Wingdings" pitchFamily="2" charset="2"/>
              <a:buAutoNum type="arabicPeriod" startAt="3"/>
            </a:pPr>
            <a:r>
              <a:rPr lang="en-US" sz="3600"/>
              <a:t>If using a tiller, the front blade on tractor is most effective tool for mogul removal. The use of a tiller on deep moguls has limitations since it cannot duplicate the planer effect of a drag; this may require multiple passes to fully remove memory of a mogul.</a:t>
            </a:r>
          </a:p>
          <a:p>
            <a:pPr marL="609600" indent="-609600">
              <a:buFont typeface="Wingdings" pitchFamily="2" charset="2"/>
              <a:buNone/>
            </a:pPr>
            <a:endParaRPr lang="en-US" sz="36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95234" name="Rectangle 2"/>
          <p:cNvSpPr>
            <a:spLocks noGrp="1" noRot="1" noChangeArrowheads="1"/>
          </p:cNvSpPr>
          <p:nvPr>
            <p:ph type="title"/>
          </p:nvPr>
        </p:nvSpPr>
        <p:spPr/>
        <p:txBody>
          <a:bodyPr/>
          <a:lstStyle/>
          <a:p>
            <a:r>
              <a:rPr lang="en-US">
                <a:solidFill>
                  <a:schemeClr val="hlink"/>
                </a:solidFill>
              </a:rPr>
              <a:t>“Trail Grooming” Definition</a:t>
            </a:r>
          </a:p>
        </p:txBody>
      </p:sp>
      <p:sp>
        <p:nvSpPr>
          <p:cNvPr id="95235" name="Rectangle 3"/>
          <p:cNvSpPr>
            <a:spLocks noGrp="1" noChangeArrowheads="1"/>
          </p:cNvSpPr>
          <p:nvPr>
            <p:ph type="body" sz="half" idx="1"/>
          </p:nvPr>
        </p:nvSpPr>
        <p:spPr/>
        <p:txBody>
          <a:bodyPr/>
          <a:lstStyle/>
          <a:p>
            <a:r>
              <a:rPr lang="en-US" sz="3600"/>
              <a:t>The activity of producing a smooth surface of snow with a uniform high density through the use of mechanical equipment.</a:t>
            </a:r>
          </a:p>
        </p:txBody>
      </p:sp>
      <p:pic>
        <p:nvPicPr>
          <p:cNvPr id="95238" name="Picture 6" descr="grooming"/>
          <p:cNvPicPr>
            <a:picLocks noGrp="1" noChangeAspect="1" noChangeArrowheads="1"/>
          </p:cNvPicPr>
          <p:nvPr>
            <p:ph sz="half" idx="2"/>
          </p:nvPr>
        </p:nvPicPr>
        <p:blipFill>
          <a:blip r:embed="rId3" cstate="screen"/>
          <a:srcRect/>
          <a:stretch>
            <a:fillRect/>
          </a:stretch>
        </p:blipFill>
        <p:spPr>
          <a:xfrm>
            <a:off x="4767263" y="1600200"/>
            <a:ext cx="3800475" cy="4525963"/>
          </a:xfrm>
          <a:noFill/>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50178" name="Rectangle 2"/>
          <p:cNvSpPr>
            <a:spLocks noGrp="1" noRot="1" noChangeArrowheads="1"/>
          </p:cNvSpPr>
          <p:nvPr>
            <p:ph type="title"/>
          </p:nvPr>
        </p:nvSpPr>
        <p:spPr>
          <a:xfrm>
            <a:off x="457200" y="274638"/>
            <a:ext cx="8229600" cy="792162"/>
          </a:xfrm>
        </p:spPr>
        <p:txBody>
          <a:bodyPr/>
          <a:lstStyle/>
          <a:p>
            <a:r>
              <a:rPr lang="en-US">
                <a:solidFill>
                  <a:schemeClr val="hlink"/>
                </a:solidFill>
              </a:rPr>
              <a:t>Removal of Moguls: Limitations</a:t>
            </a:r>
          </a:p>
        </p:txBody>
      </p:sp>
      <p:sp>
        <p:nvSpPr>
          <p:cNvPr id="50179" name="Rectangle 3"/>
          <p:cNvSpPr>
            <a:spLocks noGrp="1" noChangeArrowheads="1"/>
          </p:cNvSpPr>
          <p:nvPr>
            <p:ph type="body" idx="1"/>
          </p:nvPr>
        </p:nvSpPr>
        <p:spPr>
          <a:xfrm>
            <a:off x="457200" y="1295400"/>
            <a:ext cx="8229600" cy="4830763"/>
          </a:xfrm>
        </p:spPr>
        <p:txBody>
          <a:bodyPr/>
          <a:lstStyle/>
          <a:p>
            <a:pPr marL="609600" indent="-609600">
              <a:buSzTx/>
              <a:buFont typeface="Wingdings" pitchFamily="2" charset="2"/>
              <a:buAutoNum type="arabicPeriod" startAt="4"/>
            </a:pPr>
            <a:r>
              <a:rPr lang="en-US" sz="3600"/>
              <a:t>If using a multi-blade drag, it will not cut any deeper than the depth the planer blades extend below the side rails when blades are fully lowered. If the trail bed is soft, the side rails may cut into the bed. But if the trail bed is hard, the rails will typically ride on top and limit the cutting depth, it may require multiple passes.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54274" name="Rectangle 2"/>
          <p:cNvSpPr>
            <a:spLocks noGrp="1" noRot="1" noChangeArrowheads="1"/>
          </p:cNvSpPr>
          <p:nvPr>
            <p:ph type="title"/>
          </p:nvPr>
        </p:nvSpPr>
        <p:spPr>
          <a:xfrm>
            <a:off x="457200" y="274638"/>
            <a:ext cx="8229600" cy="944562"/>
          </a:xfrm>
        </p:spPr>
        <p:txBody>
          <a:bodyPr/>
          <a:lstStyle/>
          <a:p>
            <a:r>
              <a:rPr lang="en-US">
                <a:solidFill>
                  <a:schemeClr val="hlink"/>
                </a:solidFill>
              </a:rPr>
              <a:t>Removal of Moguls: Limitations</a:t>
            </a:r>
          </a:p>
        </p:txBody>
      </p:sp>
      <p:sp>
        <p:nvSpPr>
          <p:cNvPr id="54275" name="Rectangle 3"/>
          <p:cNvSpPr>
            <a:spLocks noGrp="1" noChangeArrowheads="1"/>
          </p:cNvSpPr>
          <p:nvPr>
            <p:ph type="body" idx="1"/>
          </p:nvPr>
        </p:nvSpPr>
        <p:spPr>
          <a:xfrm>
            <a:off x="457200" y="1371600"/>
            <a:ext cx="8229600" cy="4754563"/>
          </a:xfrm>
        </p:spPr>
        <p:txBody>
          <a:bodyPr/>
          <a:lstStyle/>
          <a:p>
            <a:pPr marL="609600" indent="-609600">
              <a:buSzTx/>
              <a:buFont typeface="Wingdings" pitchFamily="2" charset="2"/>
              <a:buAutoNum type="arabicPeriod" startAt="5"/>
            </a:pPr>
            <a:r>
              <a:rPr lang="en-US" sz="3600"/>
              <a:t>When deep, fresh snowfall covers moguls on trail, it may not always be possible or practical to completely remove the moguls. In such a case, it is critical that extra attention be given in steps 2, 3, and 4 to create a new, hardened trail base to cover/cap the profile of old moguls below the new layer of snow.</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44034" name="Rectangle 2"/>
          <p:cNvSpPr>
            <a:spLocks noGrp="1" noRot="1" noChangeArrowheads="1"/>
          </p:cNvSpPr>
          <p:nvPr>
            <p:ph type="title"/>
          </p:nvPr>
        </p:nvSpPr>
        <p:spPr>
          <a:xfrm>
            <a:off x="457200" y="228600"/>
            <a:ext cx="8229600" cy="762000"/>
          </a:xfrm>
        </p:spPr>
        <p:txBody>
          <a:bodyPr/>
          <a:lstStyle/>
          <a:p>
            <a:r>
              <a:rPr lang="en-US">
                <a:solidFill>
                  <a:schemeClr val="hlink"/>
                </a:solidFill>
              </a:rPr>
              <a:t>Step 2: Processing the Snow</a:t>
            </a:r>
          </a:p>
        </p:txBody>
      </p:sp>
      <p:pic>
        <p:nvPicPr>
          <p:cNvPr id="44036" name="Picture 4" descr="Processing the Snow"/>
          <p:cNvPicPr>
            <a:picLocks noGrp="1" noChangeAspect="1" noChangeArrowheads="1"/>
          </p:cNvPicPr>
          <p:nvPr>
            <p:ph sz="half" idx="1"/>
          </p:nvPr>
        </p:nvPicPr>
        <p:blipFill>
          <a:blip r:embed="rId3" cstate="screen"/>
          <a:srcRect/>
          <a:stretch>
            <a:fillRect/>
          </a:stretch>
        </p:blipFill>
        <p:spPr>
          <a:xfrm>
            <a:off x="1143000" y="1066800"/>
            <a:ext cx="6858000" cy="3159125"/>
          </a:xfrm>
          <a:noFill/>
          <a:ln/>
        </p:spPr>
      </p:pic>
      <p:sp>
        <p:nvSpPr>
          <p:cNvPr id="44035" name="Rectangle 3"/>
          <p:cNvSpPr>
            <a:spLocks noGrp="1" noChangeArrowheads="1"/>
          </p:cNvSpPr>
          <p:nvPr>
            <p:ph type="body" sz="half" idx="2"/>
          </p:nvPr>
        </p:nvSpPr>
        <p:spPr>
          <a:xfrm>
            <a:off x="457200" y="4419600"/>
            <a:ext cx="8229600" cy="1981200"/>
          </a:xfrm>
        </p:spPr>
        <p:txBody>
          <a:bodyPr/>
          <a:lstStyle/>
          <a:p>
            <a:pPr>
              <a:lnSpc>
                <a:spcPct val="90000"/>
              </a:lnSpc>
              <a:buFont typeface="Wingdings" pitchFamily="2" charset="2"/>
              <a:buNone/>
            </a:pPr>
            <a:r>
              <a:rPr lang="en-US"/>
              <a:t>   </a:t>
            </a:r>
            <a:r>
              <a:rPr lang="en-US" b="1">
                <a:solidFill>
                  <a:schemeClr val="hlink"/>
                </a:solidFill>
                <a:effectLst/>
              </a:rPr>
              <a:t>A churning action should be created in front of the planer blade to help process the compacted snow from the mogul into granules of various sizes.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62466" name="Rectangle 2"/>
          <p:cNvSpPr>
            <a:spLocks noGrp="1" noRot="1" noChangeArrowheads="1"/>
          </p:cNvSpPr>
          <p:nvPr>
            <p:ph type="title"/>
          </p:nvPr>
        </p:nvSpPr>
        <p:spPr>
          <a:xfrm>
            <a:off x="457200" y="274638"/>
            <a:ext cx="8229600" cy="792162"/>
          </a:xfrm>
        </p:spPr>
        <p:txBody>
          <a:bodyPr/>
          <a:lstStyle/>
          <a:p>
            <a:r>
              <a:rPr lang="en-US">
                <a:solidFill>
                  <a:schemeClr val="hlink"/>
                </a:solidFill>
              </a:rPr>
              <a:t>Step 2: Processing the Snow</a:t>
            </a:r>
          </a:p>
        </p:txBody>
      </p:sp>
      <p:sp>
        <p:nvSpPr>
          <p:cNvPr id="62467" name="Rectangle 3"/>
          <p:cNvSpPr>
            <a:spLocks noGrp="1" noChangeArrowheads="1"/>
          </p:cNvSpPr>
          <p:nvPr>
            <p:ph type="body" sz="half" idx="1"/>
          </p:nvPr>
        </p:nvSpPr>
        <p:spPr>
          <a:xfrm>
            <a:off x="457200" y="1295400"/>
            <a:ext cx="8229600" cy="2362200"/>
          </a:xfrm>
        </p:spPr>
        <p:txBody>
          <a:bodyPr/>
          <a:lstStyle/>
          <a:p>
            <a:r>
              <a:rPr lang="en-US" sz="3600"/>
              <a:t>A rolling or </a:t>
            </a:r>
            <a:r>
              <a:rPr lang="en-US" sz="3600" b="1">
                <a:solidFill>
                  <a:schemeClr val="hlink"/>
                </a:solidFill>
              </a:rPr>
              <a:t>churning action is critical.</a:t>
            </a:r>
          </a:p>
          <a:p>
            <a:r>
              <a:rPr lang="en-US" sz="3600"/>
              <a:t>De-aeration makes the snow denser.</a:t>
            </a:r>
          </a:p>
          <a:p>
            <a:r>
              <a:rPr lang="en-US" sz="3600"/>
              <a:t>Helps to break away points on snowflakes. </a:t>
            </a:r>
          </a:p>
        </p:txBody>
      </p:sp>
      <p:pic>
        <p:nvPicPr>
          <p:cNvPr id="62468" name="Picture 4" descr="Processing the Snow"/>
          <p:cNvPicPr>
            <a:picLocks noGrp="1" noChangeAspect="1" noChangeArrowheads="1"/>
          </p:cNvPicPr>
          <p:nvPr>
            <p:ph sz="half" idx="2"/>
          </p:nvPr>
        </p:nvPicPr>
        <p:blipFill>
          <a:blip r:embed="rId3" cstate="screen"/>
          <a:srcRect/>
          <a:stretch>
            <a:fillRect/>
          </a:stretch>
        </p:blipFill>
        <p:spPr>
          <a:xfrm>
            <a:off x="609600" y="3429000"/>
            <a:ext cx="8001000" cy="2703513"/>
          </a:xfrm>
          <a:noFill/>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45058" name="Rectangle 2"/>
          <p:cNvSpPr>
            <a:spLocks noGrp="1" noRot="1" noChangeArrowheads="1"/>
          </p:cNvSpPr>
          <p:nvPr>
            <p:ph type="title"/>
          </p:nvPr>
        </p:nvSpPr>
        <p:spPr>
          <a:xfrm>
            <a:off x="457200" y="274638"/>
            <a:ext cx="8229600" cy="868362"/>
          </a:xfrm>
        </p:spPr>
        <p:txBody>
          <a:bodyPr/>
          <a:lstStyle/>
          <a:p>
            <a:r>
              <a:rPr lang="en-US">
                <a:solidFill>
                  <a:schemeClr val="hlink"/>
                </a:solidFill>
              </a:rPr>
              <a:t>Step 2: Processing the Snow</a:t>
            </a:r>
          </a:p>
        </p:txBody>
      </p:sp>
      <p:sp>
        <p:nvSpPr>
          <p:cNvPr id="45059" name="Rectangle 3"/>
          <p:cNvSpPr>
            <a:spLocks noGrp="1" noChangeArrowheads="1"/>
          </p:cNvSpPr>
          <p:nvPr>
            <p:ph type="body" idx="1"/>
          </p:nvPr>
        </p:nvSpPr>
        <p:spPr>
          <a:xfrm>
            <a:off x="457200" y="1143000"/>
            <a:ext cx="8229600" cy="4983163"/>
          </a:xfrm>
        </p:spPr>
        <p:txBody>
          <a:bodyPr/>
          <a:lstStyle/>
          <a:p>
            <a:pPr algn="ctr">
              <a:buClr>
                <a:srgbClr val="CC0000"/>
              </a:buClr>
              <a:buFont typeface="Wingdings" pitchFamily="2" charset="2"/>
              <a:buNone/>
            </a:pPr>
            <a:r>
              <a:rPr lang="en-US" sz="6000" b="1">
                <a:solidFill>
                  <a:srgbClr val="CC0000"/>
                </a:solidFill>
              </a:rPr>
              <a:t>SLOW DOWN!</a:t>
            </a:r>
            <a:endParaRPr lang="en-US" sz="4800" b="1">
              <a:solidFill>
                <a:srgbClr val="CC0000"/>
              </a:solidFill>
            </a:endParaRPr>
          </a:p>
          <a:p>
            <a:r>
              <a:rPr lang="en-US" sz="3600" b="1">
                <a:solidFill>
                  <a:schemeClr val="hlink"/>
                </a:solidFill>
              </a:rPr>
              <a:t>Most Effective Speed = 5 to 7 mph.</a:t>
            </a:r>
          </a:p>
          <a:p>
            <a:r>
              <a:rPr lang="en-US" sz="3600" u="sng"/>
              <a:t>Too Slow:</a:t>
            </a:r>
            <a:r>
              <a:rPr lang="en-US" sz="3600"/>
              <a:t> rolling action isn’t established.</a:t>
            </a:r>
          </a:p>
          <a:p>
            <a:r>
              <a:rPr lang="en-US" sz="3600" u="sng"/>
              <a:t>Too Fast:</a:t>
            </a:r>
            <a:r>
              <a:rPr lang="en-US" sz="3600"/>
              <a:t> sprays snow out and wastes it; snow doesn’t have time to roll and process; prematurely wears out snow; can create a rocking motion and leave a rough trail.</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58370" name="Rectangle 2"/>
          <p:cNvSpPr>
            <a:spLocks noGrp="1" noRot="1" noChangeArrowheads="1"/>
          </p:cNvSpPr>
          <p:nvPr>
            <p:ph type="title"/>
          </p:nvPr>
        </p:nvSpPr>
        <p:spPr>
          <a:xfrm>
            <a:off x="457200" y="274638"/>
            <a:ext cx="8229600" cy="639762"/>
          </a:xfrm>
        </p:spPr>
        <p:txBody>
          <a:bodyPr/>
          <a:lstStyle/>
          <a:p>
            <a:r>
              <a:rPr lang="en-US">
                <a:solidFill>
                  <a:schemeClr val="hlink"/>
                </a:solidFill>
              </a:rPr>
              <a:t>Step 3: Compression of the Snow</a:t>
            </a:r>
          </a:p>
        </p:txBody>
      </p:sp>
      <p:pic>
        <p:nvPicPr>
          <p:cNvPr id="58372" name="Picture 4" descr="Compression of Processed Snow"/>
          <p:cNvPicPr>
            <a:picLocks noGrp="1" noChangeAspect="1" noChangeArrowheads="1"/>
          </p:cNvPicPr>
          <p:nvPr>
            <p:ph sz="half" idx="1"/>
          </p:nvPr>
        </p:nvPicPr>
        <p:blipFill>
          <a:blip r:embed="rId3" cstate="screen"/>
          <a:srcRect/>
          <a:stretch>
            <a:fillRect/>
          </a:stretch>
        </p:blipFill>
        <p:spPr>
          <a:xfrm>
            <a:off x="990600" y="1066800"/>
            <a:ext cx="7086600" cy="3024188"/>
          </a:xfrm>
          <a:noFill/>
          <a:ln/>
        </p:spPr>
      </p:pic>
      <p:sp>
        <p:nvSpPr>
          <p:cNvPr id="58371" name="Rectangle 3"/>
          <p:cNvSpPr>
            <a:spLocks noGrp="1" noChangeArrowheads="1"/>
          </p:cNvSpPr>
          <p:nvPr>
            <p:ph type="body" sz="half" idx="2"/>
          </p:nvPr>
        </p:nvSpPr>
        <p:spPr>
          <a:xfrm>
            <a:off x="457200" y="4267200"/>
            <a:ext cx="8229600" cy="2133600"/>
          </a:xfrm>
        </p:spPr>
        <p:txBody>
          <a:bodyPr/>
          <a:lstStyle/>
          <a:p>
            <a:pPr>
              <a:lnSpc>
                <a:spcPct val="80000"/>
              </a:lnSpc>
              <a:buFont typeface="Wingdings" pitchFamily="2" charset="2"/>
              <a:buNone/>
            </a:pPr>
            <a:r>
              <a:rPr lang="en-US" sz="2000"/>
              <a:t>    </a:t>
            </a:r>
            <a:r>
              <a:rPr lang="en-US" b="1">
                <a:solidFill>
                  <a:schemeClr val="hlink"/>
                </a:solidFill>
                <a:effectLst/>
              </a:rPr>
              <a:t>The loose snow created by the cutting and churning action of the blades is distributed by the spreader pan, then compressed into a new layer of compacted snow on the trail bed.</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65538" name="Rectangle 2"/>
          <p:cNvSpPr>
            <a:spLocks noGrp="1" noRot="1" noChangeArrowheads="1"/>
          </p:cNvSpPr>
          <p:nvPr>
            <p:ph type="title"/>
          </p:nvPr>
        </p:nvSpPr>
        <p:spPr>
          <a:xfrm>
            <a:off x="457200" y="274638"/>
            <a:ext cx="8229600" cy="944562"/>
          </a:xfrm>
        </p:spPr>
        <p:txBody>
          <a:bodyPr/>
          <a:lstStyle/>
          <a:p>
            <a:r>
              <a:rPr lang="en-US">
                <a:solidFill>
                  <a:schemeClr val="hlink"/>
                </a:solidFill>
              </a:rPr>
              <a:t>Step 3: Compression of the Snow</a:t>
            </a:r>
          </a:p>
        </p:txBody>
      </p:sp>
      <p:sp>
        <p:nvSpPr>
          <p:cNvPr id="65539" name="Rectangle 3"/>
          <p:cNvSpPr>
            <a:spLocks noGrp="1" noChangeArrowheads="1"/>
          </p:cNvSpPr>
          <p:nvPr>
            <p:ph type="body" sz="half" idx="1"/>
          </p:nvPr>
        </p:nvSpPr>
        <p:spPr>
          <a:xfrm>
            <a:off x="457200" y="1295400"/>
            <a:ext cx="8229600" cy="2133600"/>
          </a:xfrm>
        </p:spPr>
        <p:txBody>
          <a:bodyPr/>
          <a:lstStyle/>
          <a:p>
            <a:r>
              <a:rPr lang="en-US" sz="3600"/>
              <a:t>Further de-aerates the snow.</a:t>
            </a:r>
          </a:p>
          <a:p>
            <a:r>
              <a:rPr lang="en-US" sz="3600"/>
              <a:t>Provides denser, uniform, smooth surface.</a:t>
            </a:r>
          </a:p>
          <a:p>
            <a:r>
              <a:rPr lang="en-US" sz="3600"/>
              <a:t>Increases trail base depth.</a:t>
            </a:r>
          </a:p>
        </p:txBody>
      </p:sp>
      <p:pic>
        <p:nvPicPr>
          <p:cNvPr id="65540" name="Picture 4" descr="Compression of Processed Snow"/>
          <p:cNvPicPr>
            <a:picLocks noGrp="1" noChangeAspect="1" noChangeArrowheads="1"/>
          </p:cNvPicPr>
          <p:nvPr>
            <p:ph sz="half" idx="2"/>
          </p:nvPr>
        </p:nvPicPr>
        <p:blipFill>
          <a:blip r:embed="rId3" cstate="screen"/>
          <a:srcRect/>
          <a:stretch>
            <a:fillRect/>
          </a:stretch>
        </p:blipFill>
        <p:spPr>
          <a:xfrm>
            <a:off x="609600" y="3581400"/>
            <a:ext cx="8001000" cy="2438400"/>
          </a:xfrm>
          <a:noFill/>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91138" name="Rectangle 2"/>
          <p:cNvSpPr>
            <a:spLocks noGrp="1" noRot="1" noChangeArrowheads="1"/>
          </p:cNvSpPr>
          <p:nvPr>
            <p:ph type="title"/>
          </p:nvPr>
        </p:nvSpPr>
        <p:spPr>
          <a:xfrm>
            <a:off x="457200" y="274638"/>
            <a:ext cx="8229600" cy="792162"/>
          </a:xfrm>
        </p:spPr>
        <p:txBody>
          <a:bodyPr/>
          <a:lstStyle/>
          <a:p>
            <a:r>
              <a:rPr lang="en-US">
                <a:solidFill>
                  <a:schemeClr val="hlink"/>
                </a:solidFill>
              </a:rPr>
              <a:t>Step 4: Trail Setup</a:t>
            </a:r>
          </a:p>
        </p:txBody>
      </p:sp>
      <p:sp>
        <p:nvSpPr>
          <p:cNvPr id="91139" name="Rectangle 3"/>
          <p:cNvSpPr>
            <a:spLocks noGrp="1" noChangeArrowheads="1"/>
          </p:cNvSpPr>
          <p:nvPr>
            <p:ph type="body" sz="half" idx="1"/>
          </p:nvPr>
        </p:nvSpPr>
        <p:spPr/>
        <p:txBody>
          <a:bodyPr/>
          <a:lstStyle/>
          <a:p>
            <a:r>
              <a:rPr lang="en-US" sz="3600"/>
              <a:t>Requires allowing the snow that has been disturbed by cutting, processing, and compressing </a:t>
            </a:r>
            <a:r>
              <a:rPr lang="en-US" sz="3600" b="1">
                <a:solidFill>
                  <a:schemeClr val="hlink"/>
                </a:solidFill>
              </a:rPr>
              <a:t>sufficient time</a:t>
            </a:r>
            <a:r>
              <a:rPr lang="en-US" sz="3600">
                <a:solidFill>
                  <a:schemeClr val="hlink"/>
                </a:solidFill>
              </a:rPr>
              <a:t> </a:t>
            </a:r>
            <a:r>
              <a:rPr lang="en-US" sz="3600" b="1">
                <a:solidFill>
                  <a:schemeClr val="hlink"/>
                </a:solidFill>
              </a:rPr>
              <a:t>to refreeze.</a:t>
            </a:r>
            <a:endParaRPr lang="en-US" sz="3600">
              <a:solidFill>
                <a:schemeClr val="hlink"/>
              </a:solidFill>
            </a:endParaRPr>
          </a:p>
        </p:txBody>
      </p:sp>
      <p:pic>
        <p:nvPicPr>
          <p:cNvPr id="91142" name="Picture 6" descr="setup"/>
          <p:cNvPicPr>
            <a:picLocks noGrp="1" noChangeAspect="1" noChangeArrowheads="1"/>
          </p:cNvPicPr>
          <p:nvPr>
            <p:ph type="clipArt" sz="half" idx="2"/>
          </p:nvPr>
        </p:nvPicPr>
        <p:blipFill>
          <a:blip r:embed="rId3" cstate="screen"/>
          <a:srcRect/>
          <a:stretch>
            <a:fillRect/>
          </a:stretch>
        </p:blipFill>
        <p:spPr>
          <a:xfrm>
            <a:off x="4648200" y="1843088"/>
            <a:ext cx="4038600" cy="4038600"/>
          </a:xfr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75778" name="Rectangle 2"/>
          <p:cNvSpPr>
            <a:spLocks noGrp="1" noRot="1" noChangeArrowheads="1"/>
          </p:cNvSpPr>
          <p:nvPr>
            <p:ph type="title"/>
          </p:nvPr>
        </p:nvSpPr>
        <p:spPr>
          <a:xfrm>
            <a:off x="457200" y="274638"/>
            <a:ext cx="8229600" cy="792162"/>
          </a:xfrm>
        </p:spPr>
        <p:txBody>
          <a:bodyPr/>
          <a:lstStyle/>
          <a:p>
            <a:r>
              <a:rPr lang="en-US">
                <a:solidFill>
                  <a:schemeClr val="hlink"/>
                </a:solidFill>
              </a:rPr>
              <a:t>Step 4: Trail Setup</a:t>
            </a:r>
          </a:p>
        </p:txBody>
      </p:sp>
      <p:sp>
        <p:nvSpPr>
          <p:cNvPr id="75779" name="Rectangle 3"/>
          <p:cNvSpPr>
            <a:spLocks noGrp="1" noChangeArrowheads="1"/>
          </p:cNvSpPr>
          <p:nvPr>
            <p:ph type="body" sz="half" idx="1"/>
          </p:nvPr>
        </p:nvSpPr>
        <p:spPr>
          <a:xfrm>
            <a:off x="457200" y="1828800"/>
            <a:ext cx="4038600" cy="4297363"/>
          </a:xfrm>
        </p:spPr>
        <p:txBody>
          <a:bodyPr/>
          <a:lstStyle/>
          <a:p>
            <a:r>
              <a:rPr lang="en-US" sz="3600"/>
              <a:t>Generally, the longer the setup time that is allowed, the more durable the trail will be. </a:t>
            </a:r>
            <a:endParaRPr lang="en-US" sz="4000"/>
          </a:p>
        </p:txBody>
      </p:sp>
      <p:pic>
        <p:nvPicPr>
          <p:cNvPr id="75782" name="Picture 6" descr="HPIM3571"/>
          <p:cNvPicPr>
            <a:picLocks noGrp="1" noChangeAspect="1" noChangeArrowheads="1"/>
          </p:cNvPicPr>
          <p:nvPr>
            <p:ph type="clipArt" sz="half" idx="2"/>
          </p:nvPr>
        </p:nvPicPr>
        <p:blipFill>
          <a:blip r:embed="rId3" cstate="screen"/>
          <a:srcRect/>
          <a:stretch>
            <a:fillRect/>
          </a:stretch>
        </p:blipFill>
        <p:spPr>
          <a:xfrm>
            <a:off x="4191000" y="1981200"/>
            <a:ext cx="4724400" cy="3535363"/>
          </a:xfr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71682" name="Rectangle 2"/>
          <p:cNvSpPr>
            <a:spLocks noGrp="1" noRot="1" noChangeArrowheads="1"/>
          </p:cNvSpPr>
          <p:nvPr>
            <p:ph type="title"/>
          </p:nvPr>
        </p:nvSpPr>
        <p:spPr>
          <a:xfrm>
            <a:off x="457200" y="274638"/>
            <a:ext cx="8229600" cy="792162"/>
          </a:xfrm>
        </p:spPr>
        <p:txBody>
          <a:bodyPr/>
          <a:lstStyle/>
          <a:p>
            <a:r>
              <a:rPr lang="en-US">
                <a:solidFill>
                  <a:schemeClr val="hlink"/>
                </a:solidFill>
              </a:rPr>
              <a:t>Step 4: Trail Setup</a:t>
            </a:r>
          </a:p>
        </p:txBody>
      </p:sp>
      <p:sp>
        <p:nvSpPr>
          <p:cNvPr id="71683" name="Rectangle 3"/>
          <p:cNvSpPr>
            <a:spLocks noGrp="1" noChangeArrowheads="1"/>
          </p:cNvSpPr>
          <p:nvPr>
            <p:ph type="body" sz="half" idx="1"/>
          </p:nvPr>
        </p:nvSpPr>
        <p:spPr>
          <a:xfrm>
            <a:off x="457200" y="1219200"/>
            <a:ext cx="4038600" cy="5105400"/>
          </a:xfrm>
        </p:spPr>
        <p:txBody>
          <a:bodyPr/>
          <a:lstStyle/>
          <a:p>
            <a:pPr>
              <a:lnSpc>
                <a:spcPct val="90000"/>
              </a:lnSpc>
            </a:pPr>
            <a:r>
              <a:rPr lang="en-US" sz="3600"/>
              <a:t>Try to maximize setup time by adjusting grooming start and end times.</a:t>
            </a:r>
          </a:p>
          <a:p>
            <a:pPr>
              <a:lnSpc>
                <a:spcPct val="90000"/>
              </a:lnSpc>
            </a:pPr>
            <a:r>
              <a:rPr lang="en-US" sz="3600"/>
              <a:t>2 to 6 to 10 hours is often required to refreeze.</a:t>
            </a:r>
          </a:p>
          <a:p>
            <a:pPr>
              <a:lnSpc>
                <a:spcPct val="90000"/>
              </a:lnSpc>
            </a:pPr>
            <a:r>
              <a:rPr lang="en-US" sz="3600"/>
              <a:t>Night grooming is often the best.</a:t>
            </a:r>
          </a:p>
        </p:txBody>
      </p:sp>
      <p:pic>
        <p:nvPicPr>
          <p:cNvPr id="71686" name="Picture 6" descr="night trail"/>
          <p:cNvPicPr>
            <a:picLocks noGrp="1" noChangeAspect="1" noChangeArrowheads="1"/>
          </p:cNvPicPr>
          <p:nvPr>
            <p:ph sz="half" idx="2"/>
          </p:nvPr>
        </p:nvPicPr>
        <p:blipFill>
          <a:blip r:embed="rId3" cstate="screen"/>
          <a:srcRect/>
          <a:stretch>
            <a:fillRect/>
          </a:stretch>
        </p:blipFill>
        <p:spPr>
          <a:xfrm>
            <a:off x="4800600" y="1600200"/>
            <a:ext cx="3760788" cy="4495800"/>
          </a:xfrm>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1266" name="Rectangle 2"/>
          <p:cNvSpPr>
            <a:spLocks noGrp="1" noRot="1" noChangeArrowheads="1"/>
          </p:cNvSpPr>
          <p:nvPr>
            <p:ph type="title"/>
          </p:nvPr>
        </p:nvSpPr>
        <p:spPr/>
        <p:txBody>
          <a:bodyPr/>
          <a:lstStyle/>
          <a:p>
            <a:r>
              <a:rPr lang="en-US">
                <a:solidFill>
                  <a:schemeClr val="hlink"/>
                </a:solidFill>
              </a:rPr>
              <a:t>Trail Grooming</a:t>
            </a:r>
          </a:p>
        </p:txBody>
      </p:sp>
      <p:sp>
        <p:nvSpPr>
          <p:cNvPr id="11267" name="Rectangle 3"/>
          <p:cNvSpPr>
            <a:spLocks noGrp="1" noChangeArrowheads="1"/>
          </p:cNvSpPr>
          <p:nvPr>
            <p:ph type="body" idx="1"/>
          </p:nvPr>
        </p:nvSpPr>
        <p:spPr/>
        <p:txBody>
          <a:bodyPr/>
          <a:lstStyle/>
          <a:p>
            <a:pPr>
              <a:lnSpc>
                <a:spcPct val="90000"/>
              </a:lnSpc>
            </a:pPr>
            <a:r>
              <a:rPr lang="en-US" sz="3600"/>
              <a:t>Typically is the single greatest expense of a program; need to ensure funds are spent efficiently and effectively.</a:t>
            </a:r>
          </a:p>
          <a:p>
            <a:pPr>
              <a:lnSpc>
                <a:spcPct val="90000"/>
              </a:lnSpc>
            </a:pPr>
            <a:r>
              <a:rPr lang="en-US" sz="3600"/>
              <a:t>Times, frequencies, and methods can be influenced by: temperature, type and depth of snow, terrain, traffic volume and use patterns, wind, current or incoming storms, avalanche activity, or water crossings.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70658" name="Rectangle 2"/>
          <p:cNvSpPr>
            <a:spLocks noGrp="1" noRot="1" noChangeArrowheads="1"/>
          </p:cNvSpPr>
          <p:nvPr>
            <p:ph type="title"/>
          </p:nvPr>
        </p:nvSpPr>
        <p:spPr/>
        <p:txBody>
          <a:bodyPr/>
          <a:lstStyle/>
          <a:p>
            <a:r>
              <a:rPr lang="en-US" sz="4000">
                <a:solidFill>
                  <a:schemeClr val="hlink"/>
                </a:solidFill>
              </a:rPr>
              <a:t>Setup Will </a:t>
            </a:r>
            <a:r>
              <a:rPr lang="en-US" sz="4000">
                <a:solidFill>
                  <a:srgbClr val="00FF00"/>
                </a:solidFill>
              </a:rPr>
              <a:t>NOT</a:t>
            </a:r>
            <a:r>
              <a:rPr lang="en-US" sz="4000">
                <a:solidFill>
                  <a:schemeClr val="hlink"/>
                </a:solidFill>
              </a:rPr>
              <a:t> Occur If You’re Grooming When Riders Can Follow</a:t>
            </a:r>
          </a:p>
        </p:txBody>
      </p:sp>
      <p:pic>
        <p:nvPicPr>
          <p:cNvPr id="70659" name="Picture 3" descr="set up"/>
          <p:cNvPicPr>
            <a:picLocks noGrp="1" noChangeAspect="1" noChangeArrowheads="1"/>
          </p:cNvPicPr>
          <p:nvPr>
            <p:ph idx="1"/>
          </p:nvPr>
        </p:nvPicPr>
        <p:blipFill>
          <a:blip r:embed="rId3" cstate="screen"/>
          <a:srcRect/>
          <a:stretch>
            <a:fillRect/>
          </a:stretch>
        </p:blipFill>
        <p:spPr>
          <a:xfrm>
            <a:off x="1295400" y="1600200"/>
            <a:ext cx="6553200" cy="4529138"/>
          </a:xfrm>
          <a:noFill/>
          <a:ln>
            <a:solidFill>
              <a:srgbClr val="000000"/>
            </a:solidFill>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41986" name="Rectangle 2"/>
          <p:cNvSpPr>
            <a:spLocks noGrp="1" noRot="1" noChangeArrowheads="1"/>
          </p:cNvSpPr>
          <p:nvPr>
            <p:ph type="title"/>
          </p:nvPr>
        </p:nvSpPr>
        <p:spPr>
          <a:xfrm>
            <a:off x="457200" y="274638"/>
            <a:ext cx="8229600" cy="792162"/>
          </a:xfrm>
        </p:spPr>
        <p:txBody>
          <a:bodyPr/>
          <a:lstStyle/>
          <a:p>
            <a:r>
              <a:rPr lang="en-US" sz="4000">
                <a:solidFill>
                  <a:schemeClr val="hlink"/>
                </a:solidFill>
              </a:rPr>
              <a:t>Chapter 1 Quiz</a:t>
            </a:r>
          </a:p>
        </p:txBody>
      </p:sp>
      <p:sp>
        <p:nvSpPr>
          <p:cNvPr id="41987" name="Rectangle 3"/>
          <p:cNvSpPr>
            <a:spLocks noGrp="1" noChangeArrowheads="1"/>
          </p:cNvSpPr>
          <p:nvPr>
            <p:ph type="body" idx="1"/>
          </p:nvPr>
        </p:nvSpPr>
        <p:spPr/>
        <p:txBody>
          <a:bodyPr/>
          <a:lstStyle/>
          <a:p>
            <a:pPr marL="609600" indent="-609600">
              <a:buSzTx/>
              <a:buFont typeface="Wingdings" pitchFamily="2" charset="2"/>
              <a:buAutoNum type="arabicPeriod"/>
            </a:pPr>
            <a:r>
              <a:rPr lang="en-US" sz="3600">
                <a:solidFill>
                  <a:schemeClr val="hlink"/>
                </a:solidFill>
              </a:rPr>
              <a:t>Snowmobile trail grooming is:</a:t>
            </a:r>
          </a:p>
          <a:p>
            <a:pPr marL="609600" indent="-609600">
              <a:buFont typeface="Wingdings" pitchFamily="2" charset="2"/>
              <a:buNone/>
            </a:pPr>
            <a:r>
              <a:rPr lang="en-US"/>
              <a:t>	</a:t>
            </a:r>
            <a:r>
              <a:rPr lang="en-US" b="1"/>
              <a:t>a)</a:t>
            </a:r>
            <a:r>
              <a:rPr lang="en-US"/>
              <a:t> the single largest expense of a snowmobile   	  grooming program</a:t>
            </a:r>
          </a:p>
          <a:p>
            <a:pPr marL="609600" indent="-609600">
              <a:buFont typeface="Wingdings" pitchFamily="2" charset="2"/>
              <a:buNone/>
            </a:pPr>
            <a:r>
              <a:rPr lang="en-US"/>
              <a:t>	</a:t>
            </a:r>
            <a:r>
              <a:rPr lang="en-US" b="1"/>
              <a:t>b)</a:t>
            </a:r>
            <a:r>
              <a:rPr lang="en-US"/>
              <a:t> using mechanical equipment to produce a 	  high density snow surface</a:t>
            </a:r>
          </a:p>
          <a:p>
            <a:pPr marL="609600" indent="-609600">
              <a:buFont typeface="Wingdings" pitchFamily="2" charset="2"/>
              <a:buNone/>
            </a:pPr>
            <a:r>
              <a:rPr lang="en-US"/>
              <a:t>	</a:t>
            </a:r>
            <a:r>
              <a:rPr lang="en-US" b="1"/>
              <a:t>c)</a:t>
            </a:r>
            <a:r>
              <a:rPr lang="en-US"/>
              <a:t> very demanding work that requires your 	  undivided attention at all times</a:t>
            </a:r>
          </a:p>
          <a:p>
            <a:pPr marL="609600" indent="-609600">
              <a:buFont typeface="Wingdings" pitchFamily="2" charset="2"/>
              <a:buNone/>
            </a:pPr>
            <a:r>
              <a:rPr lang="en-US"/>
              <a:t>	</a:t>
            </a:r>
            <a:r>
              <a:rPr lang="en-US" b="1"/>
              <a:t>d)</a:t>
            </a:r>
            <a:r>
              <a:rPr lang="en-US"/>
              <a:t> all of the above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08546" name="Rectangle 2"/>
          <p:cNvSpPr>
            <a:spLocks noGrp="1" noRot="1" noChangeArrowheads="1"/>
          </p:cNvSpPr>
          <p:nvPr>
            <p:ph type="title"/>
          </p:nvPr>
        </p:nvSpPr>
        <p:spPr>
          <a:xfrm>
            <a:off x="457200" y="274638"/>
            <a:ext cx="8229600" cy="792162"/>
          </a:xfrm>
        </p:spPr>
        <p:txBody>
          <a:bodyPr/>
          <a:lstStyle/>
          <a:p>
            <a:r>
              <a:rPr lang="en-US" sz="4000">
                <a:solidFill>
                  <a:schemeClr val="hlink"/>
                </a:solidFill>
              </a:rPr>
              <a:t>Chapter 1 Quiz</a:t>
            </a:r>
          </a:p>
        </p:txBody>
      </p:sp>
      <p:sp>
        <p:nvSpPr>
          <p:cNvPr id="108547" name="Rectangle 3"/>
          <p:cNvSpPr>
            <a:spLocks noGrp="1" noChangeArrowheads="1"/>
          </p:cNvSpPr>
          <p:nvPr>
            <p:ph type="body" idx="1"/>
          </p:nvPr>
        </p:nvSpPr>
        <p:spPr/>
        <p:txBody>
          <a:bodyPr/>
          <a:lstStyle/>
          <a:p>
            <a:pPr marL="609600" indent="-609600">
              <a:buSzTx/>
              <a:buFont typeface="Wingdings" pitchFamily="2" charset="2"/>
              <a:buAutoNum type="arabicPeriod"/>
            </a:pPr>
            <a:r>
              <a:rPr lang="en-US" sz="3600">
                <a:solidFill>
                  <a:schemeClr val="hlink"/>
                </a:solidFill>
              </a:rPr>
              <a:t>Snowmobile trail grooming is:</a:t>
            </a:r>
          </a:p>
          <a:p>
            <a:pPr marL="609600" indent="-609600">
              <a:buFont typeface="Wingdings" pitchFamily="2" charset="2"/>
              <a:buNone/>
            </a:pPr>
            <a:r>
              <a:rPr lang="en-US"/>
              <a:t>	</a:t>
            </a:r>
            <a:r>
              <a:rPr lang="en-US" b="1"/>
              <a:t>a)</a:t>
            </a:r>
            <a:r>
              <a:rPr lang="en-US"/>
              <a:t> the single largest expense of a snowmobile   	  grooming program</a:t>
            </a:r>
          </a:p>
          <a:p>
            <a:pPr marL="609600" indent="-609600">
              <a:buFont typeface="Wingdings" pitchFamily="2" charset="2"/>
              <a:buNone/>
            </a:pPr>
            <a:r>
              <a:rPr lang="en-US"/>
              <a:t>	</a:t>
            </a:r>
            <a:r>
              <a:rPr lang="en-US" b="1"/>
              <a:t>b)</a:t>
            </a:r>
            <a:r>
              <a:rPr lang="en-US"/>
              <a:t> using mechanical equipment to produce a 	  high density snow surface</a:t>
            </a:r>
          </a:p>
          <a:p>
            <a:pPr marL="609600" indent="-609600">
              <a:buFont typeface="Wingdings" pitchFamily="2" charset="2"/>
              <a:buNone/>
            </a:pPr>
            <a:r>
              <a:rPr lang="en-US"/>
              <a:t>	</a:t>
            </a:r>
            <a:r>
              <a:rPr lang="en-US" b="1"/>
              <a:t>c)</a:t>
            </a:r>
            <a:r>
              <a:rPr lang="en-US"/>
              <a:t> very demanding work that requires your 	  undivided attention at all times</a:t>
            </a:r>
          </a:p>
          <a:p>
            <a:pPr marL="609600" indent="-609600">
              <a:buFont typeface="Wingdings" pitchFamily="2" charset="2"/>
              <a:buNone/>
            </a:pPr>
            <a:r>
              <a:rPr lang="en-US"/>
              <a:t>	</a:t>
            </a:r>
            <a:r>
              <a:rPr lang="en-US" b="1">
                <a:solidFill>
                  <a:schemeClr val="hlink"/>
                </a:solidFill>
              </a:rPr>
              <a:t>d) all of the above</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77826" name="Rectangle 2"/>
          <p:cNvSpPr>
            <a:spLocks noGrp="1" noRot="1" noChangeArrowheads="1"/>
          </p:cNvSpPr>
          <p:nvPr>
            <p:ph type="title"/>
          </p:nvPr>
        </p:nvSpPr>
        <p:spPr>
          <a:xfrm>
            <a:off x="457200" y="274638"/>
            <a:ext cx="8229600" cy="715962"/>
          </a:xfrm>
        </p:spPr>
        <p:txBody>
          <a:bodyPr/>
          <a:lstStyle/>
          <a:p>
            <a:r>
              <a:rPr lang="en-US" sz="4000">
                <a:solidFill>
                  <a:schemeClr val="hlink"/>
                </a:solidFill>
              </a:rPr>
              <a:t>Chapter 1 Quiz</a:t>
            </a:r>
          </a:p>
        </p:txBody>
      </p:sp>
      <p:sp>
        <p:nvSpPr>
          <p:cNvPr id="77827" name="Rectangle 3"/>
          <p:cNvSpPr>
            <a:spLocks noGrp="1" noChangeArrowheads="1"/>
          </p:cNvSpPr>
          <p:nvPr>
            <p:ph type="body" idx="1"/>
          </p:nvPr>
        </p:nvSpPr>
        <p:spPr/>
        <p:txBody>
          <a:bodyPr/>
          <a:lstStyle/>
          <a:p>
            <a:pPr marL="609600" indent="-609600">
              <a:buSzTx/>
              <a:buFont typeface="Wingdings" pitchFamily="2" charset="2"/>
              <a:buAutoNum type="arabicPeriod" startAt="2"/>
            </a:pPr>
            <a:r>
              <a:rPr lang="en-US" sz="3600">
                <a:solidFill>
                  <a:schemeClr val="hlink"/>
                </a:solidFill>
              </a:rPr>
              <a:t>Moguls are:</a:t>
            </a:r>
          </a:p>
          <a:p>
            <a:pPr marL="609600" indent="-609600">
              <a:buFont typeface="Wingdings" pitchFamily="2" charset="2"/>
              <a:buNone/>
            </a:pPr>
            <a:r>
              <a:rPr lang="en-US"/>
              <a:t>	</a:t>
            </a:r>
            <a:r>
              <a:rPr lang="en-US" b="1"/>
              <a:t>a)</a:t>
            </a:r>
            <a:r>
              <a:rPr lang="en-US"/>
              <a:t> similar to washboards on a gravel road</a:t>
            </a:r>
          </a:p>
          <a:p>
            <a:pPr marL="609600" indent="-609600">
              <a:buFont typeface="Wingdings" pitchFamily="2" charset="2"/>
              <a:buNone/>
            </a:pPr>
            <a:r>
              <a:rPr lang="en-US"/>
              <a:t>	</a:t>
            </a:r>
            <a:r>
              <a:rPr lang="en-US" b="1"/>
              <a:t>b)</a:t>
            </a:r>
            <a:r>
              <a:rPr lang="en-US"/>
              <a:t> patterns of mounds and dips </a:t>
            </a:r>
          </a:p>
          <a:p>
            <a:pPr marL="609600" indent="-609600">
              <a:buFont typeface="Wingdings" pitchFamily="2" charset="2"/>
              <a:buNone/>
            </a:pPr>
            <a:r>
              <a:rPr lang="en-US"/>
              <a:t>	</a:t>
            </a:r>
            <a:r>
              <a:rPr lang="en-US" b="1"/>
              <a:t>c)</a:t>
            </a:r>
            <a:r>
              <a:rPr lang="en-US"/>
              <a:t> fun to ride</a:t>
            </a:r>
          </a:p>
          <a:p>
            <a:pPr marL="609600" indent="-609600">
              <a:buFont typeface="Wingdings" pitchFamily="2" charset="2"/>
              <a:buNone/>
            </a:pPr>
            <a:r>
              <a:rPr lang="en-US"/>
              <a:t>	</a:t>
            </a:r>
            <a:r>
              <a:rPr lang="en-US" b="1"/>
              <a:t>d)</a:t>
            </a:r>
            <a:r>
              <a:rPr lang="en-US"/>
              <a:t> undesirable to snowmobilers</a:t>
            </a:r>
          </a:p>
          <a:p>
            <a:pPr marL="609600" indent="-609600">
              <a:buFont typeface="Wingdings" pitchFamily="2" charset="2"/>
              <a:buNone/>
            </a:pPr>
            <a:r>
              <a:rPr lang="en-US"/>
              <a:t>	</a:t>
            </a:r>
            <a:r>
              <a:rPr lang="en-US" b="1"/>
              <a:t>e)</a:t>
            </a:r>
            <a:r>
              <a:rPr lang="en-US"/>
              <a:t> a, b, and d above</a:t>
            </a:r>
          </a:p>
          <a:p>
            <a:pPr marL="609600" indent="-609600">
              <a:buFont typeface="Wingdings" pitchFamily="2" charset="2"/>
              <a:buNone/>
            </a:pPr>
            <a:r>
              <a:rPr lang="en-US"/>
              <a:t>	</a:t>
            </a:r>
            <a:r>
              <a:rPr lang="en-US" b="1"/>
              <a:t>f)</a:t>
            </a:r>
            <a:r>
              <a:rPr lang="en-US"/>
              <a:t> all of the above</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10594" name="Rectangle 2"/>
          <p:cNvSpPr>
            <a:spLocks noGrp="1" noRot="1" noChangeArrowheads="1"/>
          </p:cNvSpPr>
          <p:nvPr>
            <p:ph type="title"/>
          </p:nvPr>
        </p:nvSpPr>
        <p:spPr>
          <a:xfrm>
            <a:off x="457200" y="274638"/>
            <a:ext cx="8229600" cy="715962"/>
          </a:xfrm>
        </p:spPr>
        <p:txBody>
          <a:bodyPr/>
          <a:lstStyle/>
          <a:p>
            <a:r>
              <a:rPr lang="en-US" sz="4000">
                <a:solidFill>
                  <a:schemeClr val="hlink"/>
                </a:solidFill>
              </a:rPr>
              <a:t>Chapter 1 Quiz</a:t>
            </a:r>
          </a:p>
        </p:txBody>
      </p:sp>
      <p:sp>
        <p:nvSpPr>
          <p:cNvPr id="110595" name="Rectangle 3"/>
          <p:cNvSpPr>
            <a:spLocks noGrp="1" noChangeArrowheads="1"/>
          </p:cNvSpPr>
          <p:nvPr>
            <p:ph type="body" idx="1"/>
          </p:nvPr>
        </p:nvSpPr>
        <p:spPr/>
        <p:txBody>
          <a:bodyPr/>
          <a:lstStyle/>
          <a:p>
            <a:pPr marL="609600" indent="-609600">
              <a:buSzTx/>
              <a:buFont typeface="Wingdings" pitchFamily="2" charset="2"/>
              <a:buAutoNum type="arabicPeriod" startAt="2"/>
            </a:pPr>
            <a:r>
              <a:rPr lang="en-US" sz="3600">
                <a:solidFill>
                  <a:schemeClr val="hlink"/>
                </a:solidFill>
              </a:rPr>
              <a:t>Moguls are:</a:t>
            </a:r>
          </a:p>
          <a:p>
            <a:pPr marL="609600" indent="-609600">
              <a:buFont typeface="Wingdings" pitchFamily="2" charset="2"/>
              <a:buNone/>
            </a:pPr>
            <a:r>
              <a:rPr lang="en-US"/>
              <a:t>	</a:t>
            </a:r>
            <a:r>
              <a:rPr lang="en-US" b="1"/>
              <a:t>a)</a:t>
            </a:r>
            <a:r>
              <a:rPr lang="en-US"/>
              <a:t> similar to washboards on a gravel road</a:t>
            </a:r>
          </a:p>
          <a:p>
            <a:pPr marL="609600" indent="-609600">
              <a:buFont typeface="Wingdings" pitchFamily="2" charset="2"/>
              <a:buNone/>
            </a:pPr>
            <a:r>
              <a:rPr lang="en-US"/>
              <a:t>	</a:t>
            </a:r>
            <a:r>
              <a:rPr lang="en-US" b="1"/>
              <a:t>b)</a:t>
            </a:r>
            <a:r>
              <a:rPr lang="en-US"/>
              <a:t> patterns of mounds and dips </a:t>
            </a:r>
          </a:p>
          <a:p>
            <a:pPr marL="609600" indent="-609600">
              <a:buFont typeface="Wingdings" pitchFamily="2" charset="2"/>
              <a:buNone/>
            </a:pPr>
            <a:r>
              <a:rPr lang="en-US"/>
              <a:t>	</a:t>
            </a:r>
            <a:r>
              <a:rPr lang="en-US" b="1"/>
              <a:t>c)</a:t>
            </a:r>
            <a:r>
              <a:rPr lang="en-US"/>
              <a:t> fun to ride</a:t>
            </a:r>
          </a:p>
          <a:p>
            <a:pPr marL="609600" indent="-609600">
              <a:buFont typeface="Wingdings" pitchFamily="2" charset="2"/>
              <a:buNone/>
            </a:pPr>
            <a:r>
              <a:rPr lang="en-US"/>
              <a:t>	</a:t>
            </a:r>
            <a:r>
              <a:rPr lang="en-US" b="1"/>
              <a:t>d)</a:t>
            </a:r>
            <a:r>
              <a:rPr lang="en-US"/>
              <a:t> undesirable to snowmobilers</a:t>
            </a:r>
          </a:p>
          <a:p>
            <a:pPr marL="609600" indent="-609600">
              <a:buFont typeface="Wingdings" pitchFamily="2" charset="2"/>
              <a:buNone/>
            </a:pPr>
            <a:r>
              <a:rPr lang="en-US"/>
              <a:t>	</a:t>
            </a:r>
            <a:r>
              <a:rPr lang="en-US" b="1">
                <a:solidFill>
                  <a:schemeClr val="hlink"/>
                </a:solidFill>
              </a:rPr>
              <a:t>e) a, b, and d above</a:t>
            </a:r>
          </a:p>
          <a:p>
            <a:pPr marL="609600" indent="-609600">
              <a:buFont typeface="Wingdings" pitchFamily="2" charset="2"/>
              <a:buNone/>
            </a:pPr>
            <a:r>
              <a:rPr lang="en-US"/>
              <a:t>	</a:t>
            </a:r>
            <a:r>
              <a:rPr lang="en-US" b="1"/>
              <a:t>f)</a:t>
            </a:r>
            <a:r>
              <a:rPr lang="en-US"/>
              <a:t> all of the above</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78850" name="Rectangle 2"/>
          <p:cNvSpPr>
            <a:spLocks noGrp="1" noRot="1" noChangeArrowheads="1"/>
          </p:cNvSpPr>
          <p:nvPr>
            <p:ph type="title"/>
          </p:nvPr>
        </p:nvSpPr>
        <p:spPr>
          <a:xfrm>
            <a:off x="457200" y="274638"/>
            <a:ext cx="8229600" cy="792162"/>
          </a:xfrm>
        </p:spPr>
        <p:txBody>
          <a:bodyPr/>
          <a:lstStyle/>
          <a:p>
            <a:r>
              <a:rPr lang="en-US" sz="4000">
                <a:solidFill>
                  <a:schemeClr val="hlink"/>
                </a:solidFill>
              </a:rPr>
              <a:t>Chapter 1 Quiz</a:t>
            </a:r>
          </a:p>
        </p:txBody>
      </p:sp>
      <p:sp>
        <p:nvSpPr>
          <p:cNvPr id="78851" name="Rectangle 3"/>
          <p:cNvSpPr>
            <a:spLocks noGrp="1" noChangeArrowheads="1"/>
          </p:cNvSpPr>
          <p:nvPr>
            <p:ph type="body" idx="1"/>
          </p:nvPr>
        </p:nvSpPr>
        <p:spPr/>
        <p:txBody>
          <a:bodyPr/>
          <a:lstStyle/>
          <a:p>
            <a:pPr marL="609600" indent="-609600">
              <a:buSzTx/>
              <a:buFont typeface="Wingdings" pitchFamily="2" charset="2"/>
              <a:buAutoNum type="arabicPeriod" startAt="3"/>
            </a:pPr>
            <a:r>
              <a:rPr lang="en-US" sz="3600">
                <a:solidFill>
                  <a:schemeClr val="hlink"/>
                </a:solidFill>
              </a:rPr>
              <a:t>Moguls should be:</a:t>
            </a:r>
          </a:p>
          <a:p>
            <a:pPr marL="609600" indent="-609600">
              <a:buFont typeface="Wingdings" pitchFamily="2" charset="2"/>
              <a:buNone/>
            </a:pPr>
            <a:r>
              <a:rPr lang="en-US" sz="3600"/>
              <a:t>	</a:t>
            </a:r>
            <a:r>
              <a:rPr lang="en-US" sz="3600" b="1"/>
              <a:t>a)</a:t>
            </a:r>
            <a:r>
              <a:rPr lang="en-US" sz="3600"/>
              <a:t> cut off at the top and filled in the 	  	  bottom</a:t>
            </a:r>
          </a:p>
          <a:p>
            <a:pPr marL="609600" indent="-609600">
              <a:buFont typeface="Wingdings" pitchFamily="2" charset="2"/>
              <a:buNone/>
            </a:pPr>
            <a:r>
              <a:rPr lang="en-US" sz="3600"/>
              <a:t>	</a:t>
            </a:r>
            <a:r>
              <a:rPr lang="en-US" sz="3600" b="1"/>
              <a:t>b)</a:t>
            </a:r>
            <a:r>
              <a:rPr lang="en-US" sz="3600"/>
              <a:t> completely cut away</a:t>
            </a:r>
          </a:p>
          <a:p>
            <a:pPr marL="609600" indent="-609600">
              <a:buFont typeface="Wingdings" pitchFamily="2" charset="2"/>
              <a:buNone/>
            </a:pPr>
            <a:r>
              <a:rPr lang="en-US" sz="3600"/>
              <a:t>	</a:t>
            </a:r>
            <a:r>
              <a:rPr lang="en-US" sz="3600" b="1"/>
              <a:t>c)</a:t>
            </a:r>
            <a:r>
              <a:rPr lang="en-US" sz="3600"/>
              <a:t> enhanced with the front blade</a:t>
            </a:r>
          </a:p>
          <a:p>
            <a:pPr marL="609600" indent="-609600">
              <a:buFont typeface="Wingdings" pitchFamily="2" charset="2"/>
              <a:buNone/>
            </a:pPr>
            <a:r>
              <a:rPr lang="en-US" sz="3600"/>
              <a:t>	</a:t>
            </a:r>
            <a:r>
              <a:rPr lang="en-US" sz="3600" b="1"/>
              <a:t>d)</a:t>
            </a:r>
            <a:r>
              <a:rPr lang="en-US" sz="3600"/>
              <a:t> all of the above</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12642" name="Rectangle 2"/>
          <p:cNvSpPr>
            <a:spLocks noGrp="1" noRot="1" noChangeArrowheads="1"/>
          </p:cNvSpPr>
          <p:nvPr>
            <p:ph type="title"/>
          </p:nvPr>
        </p:nvSpPr>
        <p:spPr>
          <a:xfrm>
            <a:off x="457200" y="274638"/>
            <a:ext cx="8229600" cy="792162"/>
          </a:xfrm>
        </p:spPr>
        <p:txBody>
          <a:bodyPr/>
          <a:lstStyle/>
          <a:p>
            <a:r>
              <a:rPr lang="en-US" sz="4000">
                <a:solidFill>
                  <a:schemeClr val="hlink"/>
                </a:solidFill>
              </a:rPr>
              <a:t>Chapter 1 Quiz</a:t>
            </a:r>
          </a:p>
        </p:txBody>
      </p:sp>
      <p:sp>
        <p:nvSpPr>
          <p:cNvPr id="112643" name="Rectangle 3"/>
          <p:cNvSpPr>
            <a:spLocks noGrp="1" noChangeArrowheads="1"/>
          </p:cNvSpPr>
          <p:nvPr>
            <p:ph type="body" idx="1"/>
          </p:nvPr>
        </p:nvSpPr>
        <p:spPr/>
        <p:txBody>
          <a:bodyPr/>
          <a:lstStyle/>
          <a:p>
            <a:pPr marL="609600" indent="-609600">
              <a:buSzTx/>
              <a:buFont typeface="Wingdings" pitchFamily="2" charset="2"/>
              <a:buAutoNum type="arabicPeriod" startAt="3"/>
            </a:pPr>
            <a:r>
              <a:rPr lang="en-US" sz="3600">
                <a:solidFill>
                  <a:schemeClr val="hlink"/>
                </a:solidFill>
              </a:rPr>
              <a:t>Moguls should be:</a:t>
            </a:r>
          </a:p>
          <a:p>
            <a:pPr marL="609600" indent="-609600">
              <a:buFont typeface="Wingdings" pitchFamily="2" charset="2"/>
              <a:buNone/>
            </a:pPr>
            <a:r>
              <a:rPr lang="en-US" sz="3600"/>
              <a:t>	</a:t>
            </a:r>
            <a:r>
              <a:rPr lang="en-US" sz="3600" b="1"/>
              <a:t>a)</a:t>
            </a:r>
            <a:r>
              <a:rPr lang="en-US" sz="3600"/>
              <a:t> cut off at the top and filled in the 	  	  bottom</a:t>
            </a:r>
          </a:p>
          <a:p>
            <a:pPr marL="609600" indent="-609600">
              <a:buFont typeface="Wingdings" pitchFamily="2" charset="2"/>
              <a:buNone/>
            </a:pPr>
            <a:r>
              <a:rPr lang="en-US" sz="3600"/>
              <a:t>	</a:t>
            </a:r>
            <a:r>
              <a:rPr lang="en-US" sz="3600" b="1">
                <a:solidFill>
                  <a:schemeClr val="hlink"/>
                </a:solidFill>
              </a:rPr>
              <a:t>b) completely cut away</a:t>
            </a:r>
          </a:p>
          <a:p>
            <a:pPr marL="609600" indent="-609600">
              <a:buFont typeface="Wingdings" pitchFamily="2" charset="2"/>
              <a:buNone/>
            </a:pPr>
            <a:r>
              <a:rPr lang="en-US" sz="3600"/>
              <a:t>	</a:t>
            </a:r>
            <a:r>
              <a:rPr lang="en-US" sz="3600" b="1"/>
              <a:t>c)</a:t>
            </a:r>
            <a:r>
              <a:rPr lang="en-US" sz="3600"/>
              <a:t> enhanced with the front blade</a:t>
            </a:r>
          </a:p>
          <a:p>
            <a:pPr marL="609600" indent="-609600">
              <a:buFont typeface="Wingdings" pitchFamily="2" charset="2"/>
              <a:buNone/>
            </a:pPr>
            <a:r>
              <a:rPr lang="en-US" sz="3600"/>
              <a:t>	</a:t>
            </a:r>
            <a:r>
              <a:rPr lang="en-US" sz="3600" b="1"/>
              <a:t>d)</a:t>
            </a:r>
            <a:r>
              <a:rPr lang="en-US" sz="3600"/>
              <a:t> all of the above</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82946" name="Rectangle 2"/>
          <p:cNvSpPr>
            <a:spLocks noGrp="1" noRot="1" noChangeArrowheads="1"/>
          </p:cNvSpPr>
          <p:nvPr>
            <p:ph type="title"/>
          </p:nvPr>
        </p:nvSpPr>
        <p:spPr>
          <a:xfrm>
            <a:off x="457200" y="274638"/>
            <a:ext cx="8229600" cy="792162"/>
          </a:xfrm>
        </p:spPr>
        <p:txBody>
          <a:bodyPr/>
          <a:lstStyle/>
          <a:p>
            <a:r>
              <a:rPr lang="en-US" sz="4000">
                <a:solidFill>
                  <a:schemeClr val="hlink"/>
                </a:solidFill>
              </a:rPr>
              <a:t>Chapter 1 Quiz</a:t>
            </a:r>
          </a:p>
        </p:txBody>
      </p:sp>
      <p:sp>
        <p:nvSpPr>
          <p:cNvPr id="82947" name="Rectangle 3"/>
          <p:cNvSpPr>
            <a:spLocks noGrp="1" noChangeArrowheads="1"/>
          </p:cNvSpPr>
          <p:nvPr>
            <p:ph type="body" idx="1"/>
          </p:nvPr>
        </p:nvSpPr>
        <p:spPr>
          <a:xfrm>
            <a:off x="457200" y="1447800"/>
            <a:ext cx="8229600" cy="4724400"/>
          </a:xfrm>
        </p:spPr>
        <p:txBody>
          <a:bodyPr/>
          <a:lstStyle/>
          <a:p>
            <a:pPr marL="609600" indent="-609600">
              <a:buSzTx/>
              <a:buFont typeface="Wingdings" pitchFamily="2" charset="2"/>
              <a:buAutoNum type="arabicPeriod" startAt="4"/>
            </a:pPr>
            <a:r>
              <a:rPr lang="en-US" sz="3600">
                <a:solidFill>
                  <a:schemeClr val="hlink"/>
                </a:solidFill>
              </a:rPr>
              <a:t>The four basic operations of trail grooming include removing the mogul, processing and compressing the snow, and setup.    	</a:t>
            </a:r>
            <a:r>
              <a:rPr lang="en-US" sz="3600"/>
              <a:t>True or False</a:t>
            </a:r>
          </a:p>
          <a:p>
            <a:pPr marL="609600" indent="-609600">
              <a:buFont typeface="Wingdings" pitchFamily="2" charset="2"/>
              <a:buNone/>
            </a:pPr>
            <a:endParaRPr lang="en-US" sz="2400">
              <a:solidFill>
                <a:schemeClr val="hlink"/>
              </a:solidFill>
            </a:endParaRPr>
          </a:p>
          <a:p>
            <a:pPr marL="609600" indent="-609600">
              <a:buSzTx/>
              <a:buFont typeface="Wingdings" pitchFamily="2" charset="2"/>
              <a:buNone/>
            </a:pPr>
            <a:r>
              <a:rPr lang="en-US" sz="3600">
                <a:solidFill>
                  <a:schemeClr val="hlink"/>
                </a:solidFill>
              </a:rPr>
              <a:t>5.  Snow must roll or churn to be processed with a grooming drag.</a:t>
            </a:r>
            <a:r>
              <a:rPr lang="en-US" sz="4000">
                <a:solidFill>
                  <a:schemeClr val="hlink"/>
                </a:solidFill>
              </a:rPr>
              <a:t>      							</a:t>
            </a:r>
            <a:r>
              <a:rPr lang="en-US" sz="3600"/>
              <a:t>True or False</a:t>
            </a:r>
            <a:r>
              <a:rPr lang="en-US" sz="2400"/>
              <a:t>	</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14690" name="Rectangle 2"/>
          <p:cNvSpPr>
            <a:spLocks noGrp="1" noRot="1" noChangeArrowheads="1"/>
          </p:cNvSpPr>
          <p:nvPr>
            <p:ph type="title"/>
          </p:nvPr>
        </p:nvSpPr>
        <p:spPr>
          <a:xfrm>
            <a:off x="457200" y="274638"/>
            <a:ext cx="8229600" cy="792162"/>
          </a:xfrm>
        </p:spPr>
        <p:txBody>
          <a:bodyPr/>
          <a:lstStyle/>
          <a:p>
            <a:r>
              <a:rPr lang="en-US" sz="4000">
                <a:solidFill>
                  <a:schemeClr val="hlink"/>
                </a:solidFill>
              </a:rPr>
              <a:t>Chapter 1 Quiz</a:t>
            </a:r>
          </a:p>
        </p:txBody>
      </p:sp>
      <p:sp>
        <p:nvSpPr>
          <p:cNvPr id="114691" name="Rectangle 3"/>
          <p:cNvSpPr>
            <a:spLocks noGrp="1" noChangeArrowheads="1"/>
          </p:cNvSpPr>
          <p:nvPr>
            <p:ph type="body" idx="1"/>
          </p:nvPr>
        </p:nvSpPr>
        <p:spPr>
          <a:xfrm>
            <a:off x="457200" y="1447800"/>
            <a:ext cx="8229600" cy="4724400"/>
          </a:xfrm>
        </p:spPr>
        <p:txBody>
          <a:bodyPr/>
          <a:lstStyle/>
          <a:p>
            <a:pPr marL="609600" indent="-609600">
              <a:buSzTx/>
              <a:buFont typeface="Wingdings" pitchFamily="2" charset="2"/>
              <a:buAutoNum type="arabicPeriod" startAt="4"/>
            </a:pPr>
            <a:r>
              <a:rPr lang="en-US" sz="3600">
                <a:solidFill>
                  <a:schemeClr val="hlink"/>
                </a:solidFill>
              </a:rPr>
              <a:t>The four basic operations of trail grooming include removing the mogul, processing and compressing the snow, and setup.    	</a:t>
            </a:r>
            <a:r>
              <a:rPr lang="en-US" sz="3600" b="1">
                <a:solidFill>
                  <a:schemeClr val="hlink"/>
                </a:solidFill>
              </a:rPr>
              <a:t>True</a:t>
            </a:r>
            <a:endParaRPr lang="en-US" sz="3600"/>
          </a:p>
          <a:p>
            <a:pPr marL="609600" indent="-609600">
              <a:buFont typeface="Wingdings" pitchFamily="2" charset="2"/>
              <a:buNone/>
            </a:pPr>
            <a:endParaRPr lang="en-US" sz="2400">
              <a:solidFill>
                <a:schemeClr val="hlink"/>
              </a:solidFill>
            </a:endParaRPr>
          </a:p>
          <a:p>
            <a:pPr marL="609600" indent="-609600">
              <a:buSzTx/>
              <a:buFont typeface="Wingdings" pitchFamily="2" charset="2"/>
              <a:buNone/>
            </a:pPr>
            <a:r>
              <a:rPr lang="en-US" sz="3600">
                <a:solidFill>
                  <a:schemeClr val="hlink"/>
                </a:solidFill>
              </a:rPr>
              <a:t>5.  Snow must roll or churn to be processed with a grooming drag.</a:t>
            </a:r>
            <a:r>
              <a:rPr lang="en-US" sz="4000">
                <a:solidFill>
                  <a:schemeClr val="hlink"/>
                </a:solidFill>
              </a:rPr>
              <a:t>      							</a:t>
            </a:r>
            <a:r>
              <a:rPr lang="en-US" sz="3600" b="1">
                <a:solidFill>
                  <a:schemeClr val="hlink"/>
                </a:solidFill>
              </a:rPr>
              <a:t>True</a:t>
            </a:r>
            <a:r>
              <a:rPr lang="en-US" sz="3600"/>
              <a:t> </a:t>
            </a:r>
            <a:r>
              <a:rPr lang="en-US" sz="2400"/>
              <a:t>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84994" name="Rectangle 2"/>
          <p:cNvSpPr>
            <a:spLocks noGrp="1" noRot="1" noChangeArrowheads="1"/>
          </p:cNvSpPr>
          <p:nvPr>
            <p:ph type="title"/>
          </p:nvPr>
        </p:nvSpPr>
        <p:spPr>
          <a:xfrm>
            <a:off x="457200" y="274638"/>
            <a:ext cx="8229600" cy="944562"/>
          </a:xfrm>
        </p:spPr>
        <p:txBody>
          <a:bodyPr/>
          <a:lstStyle/>
          <a:p>
            <a:r>
              <a:rPr lang="en-US" sz="4000">
                <a:solidFill>
                  <a:schemeClr val="hlink"/>
                </a:solidFill>
              </a:rPr>
              <a:t>Chapter 1 Quiz</a:t>
            </a:r>
          </a:p>
        </p:txBody>
      </p:sp>
      <p:sp>
        <p:nvSpPr>
          <p:cNvPr id="84995" name="Rectangle 3"/>
          <p:cNvSpPr>
            <a:spLocks noGrp="1" noChangeArrowheads="1"/>
          </p:cNvSpPr>
          <p:nvPr>
            <p:ph type="body" idx="1"/>
          </p:nvPr>
        </p:nvSpPr>
        <p:spPr>
          <a:xfrm>
            <a:off x="457200" y="1371600"/>
            <a:ext cx="8229600" cy="4754563"/>
          </a:xfrm>
        </p:spPr>
        <p:txBody>
          <a:bodyPr/>
          <a:lstStyle/>
          <a:p>
            <a:pPr marL="609600" indent="-609600">
              <a:lnSpc>
                <a:spcPct val="80000"/>
              </a:lnSpc>
              <a:buSzTx/>
              <a:buFont typeface="Wingdings" pitchFamily="2" charset="2"/>
              <a:buAutoNum type="arabicPeriod" startAt="6"/>
            </a:pPr>
            <a:r>
              <a:rPr lang="en-US" sz="3600">
                <a:solidFill>
                  <a:schemeClr val="hlink"/>
                </a:solidFill>
              </a:rPr>
              <a:t>Trail set-up can be similar to freezing a tray of ice cubes – after an hour you may have a crust on the surface of the ice cube but the center isn’t frozen, so you have to wait a few more hours for the ice cubes or the trail to fully freeze solid.            				</a:t>
            </a:r>
          </a:p>
          <a:p>
            <a:pPr marL="609600" indent="-609600">
              <a:lnSpc>
                <a:spcPct val="80000"/>
              </a:lnSpc>
              <a:buSzTx/>
              <a:buFont typeface="Wingdings" pitchFamily="2" charset="2"/>
              <a:buNone/>
            </a:pPr>
            <a:r>
              <a:rPr lang="en-US" sz="3600"/>
              <a:t>						True or False</a:t>
            </a:r>
          </a:p>
          <a:p>
            <a:pPr marL="609600" indent="-609600">
              <a:lnSpc>
                <a:spcPct val="80000"/>
              </a:lnSpc>
              <a:buFont typeface="Wingdings" pitchFamily="2" charset="2"/>
              <a:buNone/>
            </a:pPr>
            <a:endParaRPr lang="en-US" sz="2000"/>
          </a:p>
          <a:p>
            <a:pPr marL="609600" indent="-609600">
              <a:lnSpc>
                <a:spcPct val="80000"/>
              </a:lnSpc>
              <a:buSzTx/>
              <a:buFont typeface="Wingdings" pitchFamily="2" charset="2"/>
              <a:buNone/>
            </a:pPr>
            <a:endParaRPr lang="en-US" sz="2800">
              <a:solidFill>
                <a:schemeClr val="hlink"/>
              </a:solidFill>
            </a:endParaRPr>
          </a:p>
          <a:p>
            <a:pPr marL="609600" indent="-609600">
              <a:lnSpc>
                <a:spcPct val="80000"/>
              </a:lnSpc>
              <a:buFont typeface="Wingdings" pitchFamily="2" charset="2"/>
              <a:buNone/>
            </a:pPr>
            <a:r>
              <a:rPr lang="en-US" sz="160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22530" name="Rectangle 2"/>
          <p:cNvSpPr>
            <a:spLocks noGrp="1" noRot="1" noChangeArrowheads="1"/>
          </p:cNvSpPr>
          <p:nvPr>
            <p:ph type="title"/>
          </p:nvPr>
        </p:nvSpPr>
        <p:spPr/>
        <p:txBody>
          <a:bodyPr/>
          <a:lstStyle/>
          <a:p>
            <a:r>
              <a:rPr lang="en-US">
                <a:solidFill>
                  <a:schemeClr val="hlink"/>
                </a:solidFill>
              </a:rPr>
              <a:t>Trail Grooming can be:</a:t>
            </a:r>
          </a:p>
        </p:txBody>
      </p:sp>
      <p:sp>
        <p:nvSpPr>
          <p:cNvPr id="22531" name="Rectangle 3"/>
          <p:cNvSpPr>
            <a:spLocks noGrp="1" noChangeArrowheads="1"/>
          </p:cNvSpPr>
          <p:nvPr>
            <p:ph type="body" idx="1"/>
          </p:nvPr>
        </p:nvSpPr>
        <p:spPr/>
        <p:txBody>
          <a:bodyPr/>
          <a:lstStyle/>
          <a:p>
            <a:pPr>
              <a:lnSpc>
                <a:spcPct val="90000"/>
              </a:lnSpc>
            </a:pPr>
            <a:r>
              <a:rPr lang="en-US" sz="3600"/>
              <a:t>establishing a trail base at the beginning of the season,</a:t>
            </a:r>
          </a:p>
          <a:p>
            <a:pPr>
              <a:lnSpc>
                <a:spcPct val="90000"/>
              </a:lnSpc>
            </a:pPr>
            <a:r>
              <a:rPr lang="en-US" sz="3600"/>
              <a:t>having to reestablish a trail after heavy snowfall and/or winds have obliterated it, or</a:t>
            </a:r>
          </a:p>
          <a:p>
            <a:pPr>
              <a:lnSpc>
                <a:spcPct val="90000"/>
              </a:lnSpc>
            </a:pPr>
            <a:r>
              <a:rPr lang="en-US" sz="3600"/>
              <a:t>having to work a heavily moguled trail back into a smooth surface (also called “restoring” the trail).</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220162" name="Rectangle 2"/>
          <p:cNvSpPr>
            <a:spLocks noGrp="1" noRot="1" noChangeArrowheads="1"/>
          </p:cNvSpPr>
          <p:nvPr>
            <p:ph type="title"/>
          </p:nvPr>
        </p:nvSpPr>
        <p:spPr>
          <a:xfrm>
            <a:off x="457200" y="274638"/>
            <a:ext cx="8229600" cy="944562"/>
          </a:xfrm>
        </p:spPr>
        <p:txBody>
          <a:bodyPr/>
          <a:lstStyle/>
          <a:p>
            <a:r>
              <a:rPr lang="en-US" sz="4000">
                <a:solidFill>
                  <a:schemeClr val="hlink"/>
                </a:solidFill>
              </a:rPr>
              <a:t>Chapter 1 Quiz</a:t>
            </a:r>
          </a:p>
        </p:txBody>
      </p:sp>
      <p:sp>
        <p:nvSpPr>
          <p:cNvPr id="220163" name="Rectangle 3"/>
          <p:cNvSpPr>
            <a:spLocks noGrp="1" noChangeArrowheads="1"/>
          </p:cNvSpPr>
          <p:nvPr>
            <p:ph type="body" idx="1"/>
          </p:nvPr>
        </p:nvSpPr>
        <p:spPr>
          <a:xfrm>
            <a:off x="457200" y="1371600"/>
            <a:ext cx="8229600" cy="4754563"/>
          </a:xfrm>
        </p:spPr>
        <p:txBody>
          <a:bodyPr/>
          <a:lstStyle/>
          <a:p>
            <a:pPr marL="609600" indent="-609600">
              <a:lnSpc>
                <a:spcPct val="80000"/>
              </a:lnSpc>
              <a:buSzTx/>
              <a:buFont typeface="Wingdings" pitchFamily="2" charset="2"/>
              <a:buAutoNum type="arabicPeriod" startAt="6"/>
            </a:pPr>
            <a:r>
              <a:rPr lang="en-US" sz="3600">
                <a:solidFill>
                  <a:schemeClr val="hlink"/>
                </a:solidFill>
              </a:rPr>
              <a:t>Trail set-up can be similar to freezing a tray of ice cubes – after an hour you may have a crust on the surface of the ice cube but the center isn’t frozen, so you have to wait a few more hours for the ice cubes or the trail to fully freeze solid.            				</a:t>
            </a:r>
          </a:p>
          <a:p>
            <a:pPr marL="609600" indent="-609600">
              <a:lnSpc>
                <a:spcPct val="80000"/>
              </a:lnSpc>
              <a:buSzTx/>
              <a:buFont typeface="Wingdings" pitchFamily="2" charset="2"/>
              <a:buNone/>
            </a:pPr>
            <a:r>
              <a:rPr lang="en-US" sz="3600"/>
              <a:t>						</a:t>
            </a:r>
            <a:r>
              <a:rPr lang="en-US" sz="3600" b="1">
                <a:solidFill>
                  <a:schemeClr val="hlink"/>
                </a:solidFill>
              </a:rPr>
              <a:t>True</a:t>
            </a:r>
            <a:endParaRPr lang="en-US" sz="3600"/>
          </a:p>
          <a:p>
            <a:pPr marL="609600" indent="-609600">
              <a:lnSpc>
                <a:spcPct val="80000"/>
              </a:lnSpc>
              <a:buFont typeface="Wingdings" pitchFamily="2" charset="2"/>
              <a:buNone/>
            </a:pPr>
            <a:endParaRPr lang="en-US" sz="2000"/>
          </a:p>
          <a:p>
            <a:pPr marL="609600" indent="-609600">
              <a:lnSpc>
                <a:spcPct val="80000"/>
              </a:lnSpc>
              <a:buSzTx/>
              <a:buFont typeface="Wingdings" pitchFamily="2" charset="2"/>
              <a:buNone/>
            </a:pPr>
            <a:endParaRPr lang="en-US" sz="2800">
              <a:solidFill>
                <a:schemeClr val="hlink"/>
              </a:solidFill>
            </a:endParaRPr>
          </a:p>
          <a:p>
            <a:pPr marL="609600" indent="-609600">
              <a:lnSpc>
                <a:spcPct val="80000"/>
              </a:lnSpc>
              <a:buFont typeface="Wingdings" pitchFamily="2" charset="2"/>
              <a:buNone/>
            </a:pPr>
            <a:r>
              <a:rPr lang="en-US" sz="1600"/>
              <a:t>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216066" name="Rectangle 2"/>
          <p:cNvSpPr>
            <a:spLocks noGrp="1" noRot="1" noChangeArrowheads="1"/>
          </p:cNvSpPr>
          <p:nvPr>
            <p:ph type="title"/>
          </p:nvPr>
        </p:nvSpPr>
        <p:spPr>
          <a:xfrm>
            <a:off x="457200" y="274638"/>
            <a:ext cx="8229600" cy="944562"/>
          </a:xfrm>
        </p:spPr>
        <p:txBody>
          <a:bodyPr/>
          <a:lstStyle/>
          <a:p>
            <a:r>
              <a:rPr lang="en-US" sz="4000">
                <a:solidFill>
                  <a:schemeClr val="hlink"/>
                </a:solidFill>
              </a:rPr>
              <a:t>Chapter 1 Quiz</a:t>
            </a:r>
          </a:p>
        </p:txBody>
      </p:sp>
      <p:sp>
        <p:nvSpPr>
          <p:cNvPr id="216067" name="Rectangle 3"/>
          <p:cNvSpPr>
            <a:spLocks noGrp="1" noChangeArrowheads="1"/>
          </p:cNvSpPr>
          <p:nvPr>
            <p:ph type="body" idx="1"/>
          </p:nvPr>
        </p:nvSpPr>
        <p:spPr>
          <a:xfrm>
            <a:off x="457200" y="1219200"/>
            <a:ext cx="8229600" cy="4906963"/>
          </a:xfrm>
        </p:spPr>
        <p:txBody>
          <a:bodyPr/>
          <a:lstStyle/>
          <a:p>
            <a:pPr marL="609600" indent="-609600">
              <a:buSzTx/>
              <a:buFont typeface="Wingdings" pitchFamily="2" charset="2"/>
              <a:buAutoNum type="arabicPeriod" startAt="7"/>
            </a:pPr>
            <a:r>
              <a:rPr lang="en-US">
                <a:solidFill>
                  <a:schemeClr val="hlink"/>
                </a:solidFill>
              </a:rPr>
              <a:t>It generally takes a couple of hours or more of being undisturbed for snow to bond and reach full strength.            </a:t>
            </a:r>
            <a:r>
              <a:rPr lang="en-US"/>
              <a:t>True or False</a:t>
            </a:r>
          </a:p>
          <a:p>
            <a:pPr marL="609600" indent="-609600">
              <a:buFont typeface="Wingdings" pitchFamily="2" charset="2"/>
              <a:buNone/>
            </a:pPr>
            <a:endParaRPr lang="en-US" sz="2400"/>
          </a:p>
          <a:p>
            <a:pPr marL="609600" indent="-609600">
              <a:buSzTx/>
              <a:buFont typeface="Wingdings" pitchFamily="2" charset="2"/>
              <a:buAutoNum type="arabicPeriod" startAt="8"/>
            </a:pPr>
            <a:r>
              <a:rPr lang="en-US">
                <a:solidFill>
                  <a:schemeClr val="hlink"/>
                </a:solidFill>
              </a:rPr>
              <a:t>The length of time needed for a trail to setup correctly can vary from 2 to 6 or even more than 10 hours, depending upon the temperature and moisture content of the snow.         				  </a:t>
            </a:r>
            <a:r>
              <a:rPr lang="en-US"/>
              <a:t>True or False </a:t>
            </a:r>
            <a:endParaRPr lang="en-US">
              <a:solidFill>
                <a:schemeClr val="hlink"/>
              </a:solidFill>
            </a:endParaRPr>
          </a:p>
          <a:p>
            <a:pPr marL="609600" indent="-609600">
              <a:buFont typeface="Wingdings" pitchFamily="2" charset="2"/>
              <a:buNone/>
            </a:pPr>
            <a:r>
              <a:rPr lang="en-US" sz="1800"/>
              <a:t>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International Association of Snowmobile Administrators</a:t>
            </a:r>
          </a:p>
        </p:txBody>
      </p:sp>
      <p:sp>
        <p:nvSpPr>
          <p:cNvPr id="116738" name="Rectangle 2"/>
          <p:cNvSpPr>
            <a:spLocks noGrp="1" noRot="1" noChangeArrowheads="1"/>
          </p:cNvSpPr>
          <p:nvPr>
            <p:ph type="title"/>
          </p:nvPr>
        </p:nvSpPr>
        <p:spPr>
          <a:xfrm>
            <a:off x="457200" y="274638"/>
            <a:ext cx="8229600" cy="944562"/>
          </a:xfrm>
        </p:spPr>
        <p:txBody>
          <a:bodyPr/>
          <a:lstStyle/>
          <a:p>
            <a:r>
              <a:rPr lang="en-US" sz="4000">
                <a:solidFill>
                  <a:schemeClr val="hlink"/>
                </a:solidFill>
              </a:rPr>
              <a:t>Chapter 1 Quiz</a:t>
            </a:r>
          </a:p>
        </p:txBody>
      </p:sp>
      <p:sp>
        <p:nvSpPr>
          <p:cNvPr id="116739" name="Rectangle 3"/>
          <p:cNvSpPr>
            <a:spLocks noGrp="1" noChangeArrowheads="1"/>
          </p:cNvSpPr>
          <p:nvPr>
            <p:ph type="body" idx="1"/>
          </p:nvPr>
        </p:nvSpPr>
        <p:spPr>
          <a:xfrm>
            <a:off x="457200" y="1219200"/>
            <a:ext cx="8229600" cy="4906963"/>
          </a:xfrm>
        </p:spPr>
        <p:txBody>
          <a:bodyPr/>
          <a:lstStyle/>
          <a:p>
            <a:pPr marL="609600" indent="-609600">
              <a:buSzTx/>
              <a:buFont typeface="Wingdings" pitchFamily="2" charset="2"/>
              <a:buAutoNum type="arabicPeriod" startAt="7"/>
            </a:pPr>
            <a:r>
              <a:rPr lang="en-US">
                <a:solidFill>
                  <a:schemeClr val="hlink"/>
                </a:solidFill>
              </a:rPr>
              <a:t>It generally takes a couple of hours or more of being undisturbed for snow to bond and reach full strength.            </a:t>
            </a:r>
            <a:r>
              <a:rPr lang="en-US" b="1">
                <a:solidFill>
                  <a:schemeClr val="hlink"/>
                </a:solidFill>
              </a:rPr>
              <a:t>True</a:t>
            </a:r>
            <a:endParaRPr lang="en-US"/>
          </a:p>
          <a:p>
            <a:pPr marL="609600" indent="-609600">
              <a:buFont typeface="Wingdings" pitchFamily="2" charset="2"/>
              <a:buNone/>
            </a:pPr>
            <a:endParaRPr lang="en-US" sz="2400"/>
          </a:p>
          <a:p>
            <a:pPr marL="609600" indent="-609600">
              <a:buSzTx/>
              <a:buFont typeface="Wingdings" pitchFamily="2" charset="2"/>
              <a:buAutoNum type="arabicPeriod" startAt="8"/>
            </a:pPr>
            <a:r>
              <a:rPr lang="en-US">
                <a:solidFill>
                  <a:schemeClr val="hlink"/>
                </a:solidFill>
              </a:rPr>
              <a:t>The length of time needed for a trail to setup correctly can vary from 2 to 6 or even more than 10 hours, depending upon the temperature and moisture content of the snow.         				  </a:t>
            </a:r>
            <a:r>
              <a:rPr lang="en-US" b="1">
                <a:solidFill>
                  <a:schemeClr val="hlink"/>
                </a:solidFill>
              </a:rPr>
              <a:t>True</a:t>
            </a:r>
            <a:endParaRPr lang="en-US">
              <a:solidFill>
                <a:schemeClr val="hlink"/>
              </a:solidFill>
            </a:endParaRPr>
          </a:p>
          <a:p>
            <a:pPr marL="609600" indent="-609600">
              <a:buFont typeface="Wingdings" pitchFamily="2" charset="2"/>
              <a:buNone/>
            </a:pPr>
            <a:r>
              <a:rPr lang="en-US" sz="1800"/>
              <a:t>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2"/>
          </p:nvPr>
        </p:nvSpPr>
        <p:spPr/>
        <p:txBody>
          <a:bodyPr/>
          <a:lstStyle/>
          <a:p>
            <a:r>
              <a:rPr lang="en-US"/>
              <a:t>International Association of Snowmobile Administrators</a:t>
            </a:r>
          </a:p>
        </p:txBody>
      </p:sp>
      <p:sp>
        <p:nvSpPr>
          <p:cNvPr id="136194" name="Rectangle 2"/>
          <p:cNvSpPr>
            <a:spLocks noGrp="1" noRot="1" noChangeArrowheads="1"/>
          </p:cNvSpPr>
          <p:nvPr>
            <p:ph type="ctrTitle" idx="4294967295"/>
          </p:nvPr>
        </p:nvSpPr>
        <p:spPr>
          <a:xfrm>
            <a:off x="457200" y="304800"/>
            <a:ext cx="8305800" cy="5867400"/>
          </a:xfrm>
        </p:spPr>
        <p:txBody>
          <a:bodyPr/>
          <a:lstStyle/>
          <a:p>
            <a:r>
              <a:rPr lang="en-US" sz="2000">
                <a:solidFill>
                  <a:schemeClr val="hlink"/>
                </a:solidFill>
                <a:latin typeface="Arial" charset="0"/>
              </a:rPr>
              <a:t>Chapter 1 – Training Program Photo &amp; Illustration Credits</a:t>
            </a:r>
            <a:r>
              <a:rPr lang="en-US" sz="2000">
                <a:latin typeface="Arial" charset="0"/>
              </a:rPr>
              <a:t> </a:t>
            </a:r>
            <a:br>
              <a:rPr lang="en-US" sz="2000">
                <a:latin typeface="Arial" charset="0"/>
              </a:rPr>
            </a:br>
            <a:r>
              <a:rPr lang="en-US" sz="1800">
                <a:latin typeface="Arial" charset="0"/>
              </a:rPr>
              <a:t/>
            </a:r>
            <a:br>
              <a:rPr lang="en-US" sz="1800">
                <a:latin typeface="Arial" charset="0"/>
              </a:rPr>
            </a:br>
            <a:r>
              <a:rPr lang="en-US" sz="1800" b="0">
                <a:latin typeface="Arial" charset="0"/>
              </a:rPr>
              <a:t>JRJ Design</a:t>
            </a:r>
            <a:br>
              <a:rPr lang="en-US" sz="1800" b="0">
                <a:latin typeface="Arial" charset="0"/>
              </a:rPr>
            </a:br>
            <a:r>
              <a:rPr lang="en-US" sz="1800" b="0">
                <a:latin typeface="Arial" charset="0"/>
              </a:rPr>
              <a:t>Kim Raap – Trails Work Consulting</a:t>
            </a:r>
            <a:br>
              <a:rPr lang="en-US" sz="1800" b="0">
                <a:latin typeface="Arial" charset="0"/>
              </a:rPr>
            </a:br>
            <a:r>
              <a:rPr lang="en-US" sz="1800" b="0">
                <a:latin typeface="Arial" charset="0"/>
              </a:rPr>
              <a:t>Pisten Bully</a:t>
            </a:r>
            <a:br>
              <a:rPr lang="en-US" sz="1800" b="0">
                <a:latin typeface="Arial" charset="0"/>
              </a:rPr>
            </a:br>
            <a:r>
              <a:rPr lang="en-US" sz="1800" b="0">
                <a:latin typeface="Arial" charset="0"/>
              </a:rPr>
              <a:t>R.M. Lang</a:t>
            </a:r>
            <a:br>
              <a:rPr lang="en-US" sz="1800" b="0">
                <a:latin typeface="Arial" charset="0"/>
              </a:rPr>
            </a:br>
            <a:r>
              <a:rPr lang="en-US" sz="1800" b="0">
                <a:latin typeface="Arial" charset="0"/>
              </a:rPr>
              <a:t>Snow Country Groomers</a:t>
            </a:r>
            <a:br>
              <a:rPr lang="en-US" sz="1800" b="0">
                <a:latin typeface="Arial" charset="0"/>
              </a:rPr>
            </a:br>
            <a:r>
              <a:rPr lang="en-US" sz="1800" b="0">
                <a:latin typeface="Arial" charset="0"/>
              </a:rPr>
              <a:t>Tucker Sno-Cat</a:t>
            </a:r>
            <a:br>
              <a:rPr lang="en-US" sz="1800" b="0">
                <a:latin typeface="Arial" charset="0"/>
              </a:rPr>
            </a:br>
            <a:r>
              <a:rPr lang="en-US" sz="1800">
                <a:latin typeface="Arial" charset="0"/>
              </a:rPr>
              <a:t/>
            </a:r>
            <a:br>
              <a:rPr lang="en-US" sz="1800">
                <a:latin typeface="Arial" charset="0"/>
              </a:rPr>
            </a:br>
            <a:r>
              <a:rPr lang="en-US" sz="1800">
                <a:latin typeface="Arial" charset="0"/>
              </a:rPr>
              <a:t/>
            </a:r>
            <a:br>
              <a:rPr lang="en-US" sz="1800">
                <a:latin typeface="Arial" charset="0"/>
              </a:rPr>
            </a:br>
            <a:r>
              <a:rPr lang="en-US" sz="1800">
                <a:latin typeface="Arial" charset="0"/>
              </a:rPr>
              <a:t/>
            </a:r>
            <a:br>
              <a:rPr lang="en-US" sz="1800">
                <a:latin typeface="Arial" charset="0"/>
              </a:rPr>
            </a:br>
            <a:r>
              <a:rPr lang="en-US" sz="1800">
                <a:solidFill>
                  <a:schemeClr val="hlink"/>
                </a:solidFill>
                <a:latin typeface="Arial" charset="0"/>
              </a:rPr>
              <a:t>Project Manager</a:t>
            </a:r>
            <a:r>
              <a:rPr lang="en-US" sz="1800" b="0">
                <a:latin typeface="Arial" charset="0"/>
              </a:rPr>
              <a:t/>
            </a:r>
            <a:br>
              <a:rPr lang="en-US" sz="1800" b="0">
                <a:latin typeface="Arial" charset="0"/>
              </a:rPr>
            </a:br>
            <a:r>
              <a:rPr lang="en-US" sz="1800" b="0">
                <a:latin typeface="Arial" charset="0"/>
              </a:rPr>
              <a:t>Kim Raap – Trails Work Consulting</a:t>
            </a:r>
            <a:br>
              <a:rPr lang="en-US" sz="1800" b="0">
                <a:latin typeface="Arial" charset="0"/>
              </a:rPr>
            </a:br>
            <a:r>
              <a:rPr lang="en-US" sz="1800" b="0">
                <a:latin typeface="Arial" charset="0"/>
              </a:rPr>
              <a:t>4015 S. Brady Court – Sioux Falls, SD 57103</a:t>
            </a:r>
            <a:br>
              <a:rPr lang="en-US" sz="1800" b="0">
                <a:latin typeface="Arial" charset="0"/>
              </a:rPr>
            </a:br>
            <a:r>
              <a:rPr lang="en-US" sz="1800" b="0">
                <a:latin typeface="Arial" charset="0"/>
              </a:rPr>
              <a:t>(605) 371-9799    </a:t>
            </a:r>
            <a:r>
              <a:rPr lang="en-US" sz="1800" b="0">
                <a:latin typeface="Arial" charset="0"/>
                <a:hlinkClick r:id="rId3"/>
              </a:rPr>
              <a:t>Trailswork@aol.com</a:t>
            </a:r>
            <a:r>
              <a:rPr lang="en-US" sz="1800" b="0">
                <a:latin typeface="Arial" charset="0"/>
              </a:rPr>
              <a:t> </a:t>
            </a:r>
            <a:r>
              <a:rPr lang="en-US" sz="2800"/>
              <a:t> </a:t>
            </a:r>
            <a:br>
              <a:rPr lang="en-US" sz="2800"/>
            </a:br>
            <a:r>
              <a:rPr lang="en-US" sz="1800"/>
              <a:t/>
            </a:r>
            <a:br>
              <a:rPr lang="en-US" sz="1800"/>
            </a:br>
            <a:r>
              <a:rPr lang="en-US" sz="1800"/>
              <a:t>Contact IASA at  </a:t>
            </a:r>
            <a:r>
              <a:rPr lang="en-US" sz="1800">
                <a:hlinkClick r:id="rId4"/>
              </a:rPr>
              <a:t>www.snowiasa.org</a:t>
            </a:r>
            <a:r>
              <a:rPr lang="en-US" sz="1800"/>
              <a:t> </a:t>
            </a:r>
            <a:endParaRPr lang="en-US" sz="28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2"/>
          </p:nvPr>
        </p:nvSpPr>
        <p:spPr/>
        <p:txBody>
          <a:bodyPr/>
          <a:lstStyle/>
          <a:p>
            <a:r>
              <a:rPr lang="en-US"/>
              <a:t>International Association of Snowmobile Administrators</a:t>
            </a:r>
          </a:p>
        </p:txBody>
      </p:sp>
      <p:sp>
        <p:nvSpPr>
          <p:cNvPr id="135170" name="Rectangle 2"/>
          <p:cNvSpPr>
            <a:spLocks noGrp="1" noRot="1" noChangeArrowheads="1"/>
          </p:cNvSpPr>
          <p:nvPr>
            <p:ph type="ctrTitle" idx="4294967295"/>
          </p:nvPr>
        </p:nvSpPr>
        <p:spPr>
          <a:xfrm>
            <a:off x="152400" y="304800"/>
            <a:ext cx="8839200" cy="6019800"/>
          </a:xfrm>
        </p:spPr>
        <p:txBody>
          <a:bodyPr/>
          <a:lstStyle/>
          <a:p>
            <a:r>
              <a:rPr lang="en-US" sz="2000">
                <a:solidFill>
                  <a:schemeClr val="hlink"/>
                </a:solidFill>
                <a:latin typeface="Arial" charset="0"/>
              </a:rPr>
              <a:t>ACKNOWLEDGEMENT &amp; DISCLAIMER</a:t>
            </a:r>
            <a:r>
              <a:rPr lang="en-US" sz="1800">
                <a:solidFill>
                  <a:schemeClr val="hlink"/>
                </a:solidFill>
                <a:latin typeface="Arial" charset="0"/>
              </a:rPr>
              <a:t/>
            </a:r>
            <a:br>
              <a:rPr lang="en-US" sz="1800">
                <a:solidFill>
                  <a:schemeClr val="hlink"/>
                </a:solidFill>
                <a:latin typeface="Arial" charset="0"/>
              </a:rPr>
            </a:br>
            <a:r>
              <a:rPr lang="en-US" sz="1000">
                <a:solidFill>
                  <a:schemeClr val="tx1"/>
                </a:solidFill>
                <a:latin typeface="Arial" charset="0"/>
              </a:rPr>
              <a:t/>
            </a:r>
            <a:br>
              <a:rPr lang="en-US" sz="1000">
                <a:solidFill>
                  <a:schemeClr val="tx1"/>
                </a:solidFill>
                <a:latin typeface="Arial" charset="0"/>
              </a:rPr>
            </a:br>
            <a:r>
              <a:rPr lang="en-US" sz="1800" b="0">
                <a:solidFill>
                  <a:schemeClr val="tx1"/>
                </a:solidFill>
                <a:effectLst/>
                <a:latin typeface="Arial" charset="0"/>
              </a:rPr>
              <a:t>This series of Power Point training slides has been produced to accompany Chapters 1 – 6 of </a:t>
            </a:r>
            <a:r>
              <a:rPr lang="en-US" sz="1800" b="0" i="1">
                <a:solidFill>
                  <a:schemeClr val="hlink"/>
                </a:solidFill>
                <a:effectLst/>
                <a:latin typeface="Arial" charset="0"/>
              </a:rPr>
              <a:t>Guidelines for Snowmobile Trail Groomer Operator Training – A Resource Guide for Trail Grooming Managers and Equipment Operators</a:t>
            </a:r>
            <a:r>
              <a:rPr lang="en-US" sz="1800" b="0">
                <a:solidFill>
                  <a:schemeClr val="tx1"/>
                </a:solidFill>
                <a:effectLst/>
                <a:latin typeface="Arial" charset="0"/>
              </a:rPr>
              <a:t> which was produced by the International Association of Snowmobile Administrators (IASA) in 2005. This project has been produced by IASA, with financial assistance from the Recreational Trails Program administered by the U.S. Federal Highway Administration (FHWA), to aid local operator training. </a:t>
            </a:r>
            <a:br>
              <a:rPr lang="en-US" sz="1800" b="0">
                <a:solidFill>
                  <a:schemeClr val="tx1"/>
                </a:solidFill>
                <a:effectLst/>
                <a:latin typeface="Arial" charset="0"/>
              </a:rPr>
            </a:br>
            <a:r>
              <a:rPr lang="en-US" sz="1000" b="0">
                <a:solidFill>
                  <a:schemeClr val="tx1"/>
                </a:solidFill>
                <a:effectLst/>
                <a:latin typeface="Arial" charset="0"/>
              </a:rPr>
              <a:t/>
            </a:r>
            <a:br>
              <a:rPr lang="en-US" sz="1000" b="0">
                <a:solidFill>
                  <a:schemeClr val="tx1"/>
                </a:solidFill>
                <a:effectLst/>
                <a:latin typeface="Arial" charset="0"/>
              </a:rPr>
            </a:br>
            <a:r>
              <a:rPr lang="en-US" sz="1800" b="0" i="1">
                <a:solidFill>
                  <a:schemeClr val="tx1"/>
                </a:solidFill>
                <a:effectLst/>
                <a:latin typeface="Arial" charset="0"/>
              </a:rPr>
              <a:t>This training program is disseminated under the sponsorship of the Department of Transportation in the interest of information exchange. The United States Government assumes no liability for the contents or use thereof. The contents of this program do not constitute a standard, specification, or regulation.</a:t>
            </a:r>
            <a:r>
              <a:rPr lang="en-US" sz="1800" b="0">
                <a:solidFill>
                  <a:schemeClr val="tx1"/>
                </a:solidFill>
                <a:effectLst/>
                <a:latin typeface="Arial" charset="0"/>
              </a:rPr>
              <a:t> </a:t>
            </a:r>
            <a:br>
              <a:rPr lang="en-US" sz="1800" b="0">
                <a:solidFill>
                  <a:schemeClr val="tx1"/>
                </a:solidFill>
                <a:effectLst/>
                <a:latin typeface="Arial" charset="0"/>
              </a:rPr>
            </a:br>
            <a:r>
              <a:rPr lang="en-US" sz="1000" b="0">
                <a:solidFill>
                  <a:schemeClr val="tx1"/>
                </a:solidFill>
                <a:effectLst/>
                <a:latin typeface="Arial" charset="0"/>
              </a:rPr>
              <a:t/>
            </a:r>
            <a:br>
              <a:rPr lang="en-US" sz="1000" b="0">
                <a:solidFill>
                  <a:schemeClr val="tx1"/>
                </a:solidFill>
                <a:effectLst/>
                <a:latin typeface="Arial" charset="0"/>
              </a:rPr>
            </a:br>
            <a:r>
              <a:rPr lang="en-US" sz="1800" b="0">
                <a:solidFill>
                  <a:schemeClr val="tx1"/>
                </a:solidFill>
                <a:effectLst/>
                <a:latin typeface="Arial" charset="0"/>
              </a:rPr>
              <a:t>Special recognition is given to the many agencies, companies, and individuals whose photos have been used for demonstration purposes in this project. Sponsors of this project do not endorse products or manufacturers. Trade and manufacturer’s names appear in this training program only because they are considered essential to the object of these training slides.</a:t>
            </a:r>
            <a:br>
              <a:rPr lang="en-US" sz="1800" b="0">
                <a:solidFill>
                  <a:schemeClr val="tx1"/>
                </a:solidFill>
                <a:effectLst/>
                <a:latin typeface="Arial" charset="0"/>
              </a:rPr>
            </a:br>
            <a:r>
              <a:rPr lang="en-US" sz="1000" b="0">
                <a:solidFill>
                  <a:schemeClr val="tx1"/>
                </a:solidFill>
                <a:effectLst/>
                <a:latin typeface="Arial" charset="0"/>
              </a:rPr>
              <a:t/>
            </a:r>
            <a:br>
              <a:rPr lang="en-US" sz="1000" b="0">
                <a:solidFill>
                  <a:schemeClr val="tx1"/>
                </a:solidFill>
                <a:effectLst/>
                <a:latin typeface="Arial" charset="0"/>
              </a:rPr>
            </a:br>
            <a:r>
              <a:rPr lang="en-US" sz="1600" b="0">
                <a:solidFill>
                  <a:schemeClr val="tx1"/>
                </a:solidFill>
                <a:effectLst/>
                <a:latin typeface="Arial" charset="0"/>
              </a:rPr>
              <a:t>Copyright © 2007 Owned by the International Association of Snowmobile Administrators.</a:t>
            </a:r>
            <a:r>
              <a:rPr lang="en-US" sz="1800" b="0">
                <a:solidFill>
                  <a:schemeClr val="tx1"/>
                </a:solidFill>
                <a:effectLst/>
                <a:latin typeface="Arial" charset="0"/>
              </a:rPr>
              <a:t> </a:t>
            </a:r>
            <a:br>
              <a:rPr lang="en-US" sz="1800" b="0">
                <a:solidFill>
                  <a:schemeClr val="tx1"/>
                </a:solidFill>
                <a:effectLst/>
                <a:latin typeface="Arial" charset="0"/>
              </a:rPr>
            </a:br>
            <a:r>
              <a:rPr lang="en-US" sz="1600" b="0">
                <a:solidFill>
                  <a:schemeClr val="tx1"/>
                </a:solidFill>
                <a:effectLst/>
                <a:latin typeface="Arial" charset="0"/>
              </a:rPr>
              <a:t>All Rights Reserved.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15362" name="Rectangle 2"/>
          <p:cNvSpPr>
            <a:spLocks noGrp="1" noRot="1" noChangeArrowheads="1"/>
          </p:cNvSpPr>
          <p:nvPr>
            <p:ph type="title"/>
          </p:nvPr>
        </p:nvSpPr>
        <p:spPr/>
        <p:txBody>
          <a:bodyPr/>
          <a:lstStyle/>
          <a:p>
            <a:r>
              <a:rPr lang="en-US">
                <a:solidFill>
                  <a:schemeClr val="hlink"/>
                </a:solidFill>
              </a:rPr>
              <a:t>Trail Grooming Objective</a:t>
            </a:r>
          </a:p>
        </p:txBody>
      </p:sp>
      <p:sp>
        <p:nvSpPr>
          <p:cNvPr id="15370" name="Rectangle 10"/>
          <p:cNvSpPr>
            <a:spLocks noGrp="1" noChangeArrowheads="1"/>
          </p:cNvSpPr>
          <p:nvPr>
            <p:ph type="body" sz="half" idx="1"/>
          </p:nvPr>
        </p:nvSpPr>
        <p:spPr>
          <a:xfrm>
            <a:off x="457200" y="2667000"/>
            <a:ext cx="4038600" cy="3459163"/>
          </a:xfrm>
        </p:spPr>
        <p:txBody>
          <a:bodyPr/>
          <a:lstStyle/>
          <a:p>
            <a:r>
              <a:rPr lang="en-US" sz="3600"/>
              <a:t>Provide smooth trails that are suitable for all levels of rider experience.</a:t>
            </a:r>
          </a:p>
        </p:txBody>
      </p:sp>
      <p:pic>
        <p:nvPicPr>
          <p:cNvPr id="15368" name="Picture 8" descr="good trail"/>
          <p:cNvPicPr>
            <a:picLocks noGrp="1" noChangeAspect="1" noChangeArrowheads="1"/>
          </p:cNvPicPr>
          <p:nvPr>
            <p:ph sz="half" idx="2"/>
          </p:nvPr>
        </p:nvPicPr>
        <p:blipFill>
          <a:blip r:embed="rId3" cstate="screen"/>
          <a:srcRect/>
          <a:stretch>
            <a:fillRect/>
          </a:stretch>
        </p:blipFill>
        <p:spPr>
          <a:xfrm>
            <a:off x="3962400" y="2362200"/>
            <a:ext cx="4876800" cy="3657600"/>
          </a:xfrm>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a:spLocks noGrp="1"/>
          </p:cNvSpPr>
          <p:nvPr>
            <p:ph type="ftr" sz="quarter" idx="12"/>
          </p:nvPr>
        </p:nvSpPr>
        <p:spPr/>
        <p:txBody>
          <a:bodyPr/>
          <a:lstStyle/>
          <a:p>
            <a:r>
              <a:rPr lang="en-US"/>
              <a:t>International Association of Snowmobile Administrators</a:t>
            </a:r>
          </a:p>
        </p:txBody>
      </p:sp>
      <p:sp>
        <p:nvSpPr>
          <p:cNvPr id="18434" name="Rectangle 2"/>
          <p:cNvSpPr>
            <a:spLocks noGrp="1" noRot="1" noChangeArrowheads="1"/>
          </p:cNvSpPr>
          <p:nvPr>
            <p:ph type="title"/>
          </p:nvPr>
        </p:nvSpPr>
        <p:spPr/>
        <p:txBody>
          <a:bodyPr/>
          <a:lstStyle/>
          <a:p>
            <a:r>
              <a:rPr lang="en-US">
                <a:solidFill>
                  <a:schemeClr val="hlink"/>
                </a:solidFill>
              </a:rPr>
              <a:t>Trail Grooming Objective</a:t>
            </a:r>
          </a:p>
        </p:txBody>
      </p:sp>
      <p:sp>
        <p:nvSpPr>
          <p:cNvPr id="18438" name="Rectangle 6"/>
          <p:cNvSpPr>
            <a:spLocks noGrp="1" noChangeArrowheads="1"/>
          </p:cNvSpPr>
          <p:nvPr>
            <p:ph type="body" sz="half" idx="1"/>
          </p:nvPr>
        </p:nvSpPr>
        <p:spPr>
          <a:xfrm>
            <a:off x="457200" y="1752600"/>
            <a:ext cx="4038600" cy="4373563"/>
          </a:xfrm>
        </p:spPr>
        <p:txBody>
          <a:bodyPr/>
          <a:lstStyle/>
          <a:p>
            <a:r>
              <a:rPr lang="en-US" sz="3600"/>
              <a:t>Build a solid base of </a:t>
            </a:r>
            <a:r>
              <a:rPr lang="en-US" sz="3600" b="1">
                <a:solidFill>
                  <a:schemeClr val="hlink"/>
                </a:solidFill>
              </a:rPr>
              <a:t>“snow pavement”</a:t>
            </a:r>
            <a:r>
              <a:rPr lang="en-US" sz="3600"/>
              <a:t> for snowmobiles and grooming equipment to operate upon.</a:t>
            </a:r>
          </a:p>
        </p:txBody>
      </p:sp>
      <p:pic>
        <p:nvPicPr>
          <p:cNvPr id="18435" name="Picture 3" descr="teton trail"/>
          <p:cNvPicPr>
            <a:picLocks noGrp="1" noChangeAspect="1" noChangeArrowheads="1"/>
          </p:cNvPicPr>
          <p:nvPr>
            <p:ph sz="half" idx="2"/>
          </p:nvPr>
        </p:nvPicPr>
        <p:blipFill>
          <a:blip r:embed="rId3" cstate="screen"/>
          <a:srcRect/>
          <a:stretch>
            <a:fillRect/>
          </a:stretch>
        </p:blipFill>
        <p:spPr>
          <a:xfrm>
            <a:off x="4191000" y="2362200"/>
            <a:ext cx="4648200" cy="3486150"/>
          </a:xfrm>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1130</TotalTime>
  <Words>3946</Words>
  <Application>Microsoft Office PowerPoint</Application>
  <PresentationFormat>On-screen Show (4:3)</PresentationFormat>
  <Paragraphs>480</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Stream</vt:lpstr>
      <vt:lpstr>Groomer Operator Training Resource Guide</vt:lpstr>
      <vt:lpstr>Do You Have What It Takes to Be a Groomer Operator? </vt:lpstr>
      <vt:lpstr>Groomer Operator Training Core Components Checklist</vt:lpstr>
      <vt:lpstr>Groomer Operator Training Core Components Checklist</vt:lpstr>
      <vt:lpstr>“Trail Grooming” Definition</vt:lpstr>
      <vt:lpstr>Trail Grooming</vt:lpstr>
      <vt:lpstr>Trail Grooming can be:</vt:lpstr>
      <vt:lpstr>Trail Grooming Objective</vt:lpstr>
      <vt:lpstr>Trail Grooming Objective</vt:lpstr>
      <vt:lpstr>The Physics of Snow and Snow Surface Preparation</vt:lpstr>
      <vt:lpstr>The Physics of Snow and Snow Surface Preparation</vt:lpstr>
      <vt:lpstr>Formation of Snow</vt:lpstr>
      <vt:lpstr>Formation of Snow</vt:lpstr>
      <vt:lpstr>The Snowpack and How It Changes</vt:lpstr>
      <vt:lpstr>The Snowpack and How It Changes</vt:lpstr>
      <vt:lpstr>The 3 Types of Snow Metamorphism</vt:lpstr>
      <vt:lpstr>Equi-Temperature (ET) Metamorphism</vt:lpstr>
      <vt:lpstr>Equi-Temperature (ET) Metamorphism</vt:lpstr>
      <vt:lpstr>Equi-Temperature (ET) Metamorphism</vt:lpstr>
      <vt:lpstr>Temperature Gradient (TG) Metamorphism</vt:lpstr>
      <vt:lpstr>Temperature Gradient (TG) Metamorphism</vt:lpstr>
      <vt:lpstr>Temperature Gradient (TG) Metamorphism</vt:lpstr>
      <vt:lpstr>Temperature Gradient (TG) Metamorphism</vt:lpstr>
      <vt:lpstr>Temperature Gradient (TG) Metamorphism</vt:lpstr>
      <vt:lpstr>Temperature Gradient (TG) Metamorphism</vt:lpstr>
      <vt:lpstr>Temperature Gradient (TG) Metamorphism</vt:lpstr>
      <vt:lpstr>Melt-Freeze (MF) Metamorphism</vt:lpstr>
      <vt:lpstr>Melt-Freeze (MF) Metamorphism</vt:lpstr>
      <vt:lpstr>Melt-Freeze (MF) Metamorphism</vt:lpstr>
      <vt:lpstr>Grooming Snow, Physical Properties, and Metamorphism</vt:lpstr>
      <vt:lpstr>Grooming Snow, Physical Properties, and Metamorphism</vt:lpstr>
      <vt:lpstr>Grooming Snow, Physical Properties, and Metamorphism</vt:lpstr>
      <vt:lpstr>Grooming Snow, Physical Properties, and Metamorphism</vt:lpstr>
      <vt:lpstr>Grooming Snow, Physical Properties, and Metamorphism</vt:lpstr>
      <vt:lpstr>Grooming Snow, Physical Properties, and Metamorphism</vt:lpstr>
      <vt:lpstr>Grooming Snow, Physical Properties, and Metamorphism</vt:lpstr>
      <vt:lpstr>Grooming Snow, Physical Properties, and Metamorphism</vt:lpstr>
      <vt:lpstr>Grooming Snow, Physical Properties, and Metamorphism</vt:lpstr>
      <vt:lpstr>Grooming Snow and Metamorphism</vt:lpstr>
      <vt:lpstr>Grooming Snow, Physical Properties, and Metamorphism</vt:lpstr>
      <vt:lpstr>Grooming Tractor</vt:lpstr>
      <vt:lpstr>Grooming Tractor</vt:lpstr>
      <vt:lpstr>Trail Grooming</vt:lpstr>
      <vt:lpstr>Progression of Mogul Formation: Pattern of Mounds &amp; Dips</vt:lpstr>
      <vt:lpstr>Four Steps of Trail Grooming</vt:lpstr>
      <vt:lpstr>Step 1: Removal of Moguls</vt:lpstr>
      <vt:lpstr>Step 1: Removal of Moguls</vt:lpstr>
      <vt:lpstr>Removal of Moguls: Limitations</vt:lpstr>
      <vt:lpstr>Removal of Moguls: Limitations</vt:lpstr>
      <vt:lpstr>Removal of Moguls: Limitations</vt:lpstr>
      <vt:lpstr>Removal of Moguls: Limitations</vt:lpstr>
      <vt:lpstr>Step 2: Processing the Snow</vt:lpstr>
      <vt:lpstr>Step 2: Processing the Snow</vt:lpstr>
      <vt:lpstr>Step 2: Processing the Snow</vt:lpstr>
      <vt:lpstr>Step 3: Compression of the Snow</vt:lpstr>
      <vt:lpstr>Step 3: Compression of the Snow</vt:lpstr>
      <vt:lpstr>Step 4: Trail Setup</vt:lpstr>
      <vt:lpstr>Step 4: Trail Setup</vt:lpstr>
      <vt:lpstr>Step 4: Trail Setup</vt:lpstr>
      <vt:lpstr>Setup Will NOT Occur If You’re Grooming When Riders Can Follow</vt:lpstr>
      <vt:lpstr>Chapter 1 Quiz</vt:lpstr>
      <vt:lpstr>Chapter 1 Quiz</vt:lpstr>
      <vt:lpstr>Chapter 1 Quiz</vt:lpstr>
      <vt:lpstr>Chapter 1 Quiz</vt:lpstr>
      <vt:lpstr>Chapter 1 Quiz</vt:lpstr>
      <vt:lpstr>Chapter 1 Quiz</vt:lpstr>
      <vt:lpstr>Chapter 1 Quiz</vt:lpstr>
      <vt:lpstr>Chapter 1 Quiz</vt:lpstr>
      <vt:lpstr>Chapter 1 Quiz</vt:lpstr>
      <vt:lpstr>Chapter 1 Quiz</vt:lpstr>
      <vt:lpstr>Chapter 1 Quiz</vt:lpstr>
      <vt:lpstr>Chapter 1 Quiz</vt:lpstr>
      <vt:lpstr>Chapter 1 – Training Program Photo &amp; Illustration Credits   JRJ Design Kim Raap – Trails Work Consulting Pisten Bully R.M. Lang Snow Country Groomers Tucker Sno-Cat    Project Manager Kim Raap – Trails Work Consulting 4015 S. Brady Court – Sioux Falls, SD 57103 (605) 371-9799    Trailswork@aol.com    Contact IASA at  www.snowiasa.org </vt:lpstr>
      <vt:lpstr>ACKNOWLEDGEMENT &amp; DISCLAIMER  This series of Power Point training slides has been produced to accompany Chapters 1 – 6 of Guidelines for Snowmobile Trail Groomer Operator Training – A Resource Guide for Trail Grooming Managers and Equipment Operators which was produced by the International Association of Snowmobile Administrators (IASA) in 2005. This project has been produced by IASA, with financial assistance from the Recreational Trails Program administered by the U.S. Federal Highway Administration (FHWA), to aid local operator training.   This training program is disseminated under the sponsorship of the Department of Transportation in the interest of information exchange. The United States Government assumes no liability for the contents or use thereof. The contents of this program do not constitute a standard, specification, or regulation.   Special recognition is given to the many agencies, companies, and individuals whose photos have been used for demonstration purposes in this project. Sponsors of this project do not endorse products or manufacturers. Trade and manufacturer’s names appear in this training program only because they are considered essential to the object of these training slides.  Copyright © 2007 Owned by the International Association of Snowmobile Administrators.  All Rights Reserved.</vt:lpstr>
    </vt:vector>
  </TitlesOfParts>
  <Company> Trailswork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Raap</dc:creator>
  <cp:lastModifiedBy>Kim</cp:lastModifiedBy>
  <cp:revision>95</cp:revision>
  <dcterms:created xsi:type="dcterms:W3CDTF">2006-12-05T16:15:32Z</dcterms:created>
  <dcterms:modified xsi:type="dcterms:W3CDTF">2012-08-07T19:28:04Z</dcterms:modified>
</cp:coreProperties>
</file>